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62" r:id="rId4"/>
    <p:sldId id="261" r:id="rId5"/>
    <p:sldId id="260" r:id="rId6"/>
    <p:sldId id="259" r:id="rId7"/>
    <p:sldId id="258" r:id="rId8"/>
    <p:sldId id="267" r:id="rId9"/>
    <p:sldId id="266" r:id="rId10"/>
    <p:sldId id="265" r:id="rId11"/>
    <p:sldId id="264" r:id="rId12"/>
    <p:sldId id="263" r:id="rId13"/>
    <p:sldId id="269" r:id="rId14"/>
    <p:sldId id="270" r:id="rId15"/>
    <p:sldId id="271" r:id="rId16"/>
    <p:sldId id="272" r:id="rId17"/>
    <p:sldId id="273" r:id="rId18"/>
    <p:sldId id="274" r:id="rId19"/>
    <p:sldId id="275" r:id="rId20"/>
    <p:sldId id="276" r:id="rId21"/>
    <p:sldId id="277" r:id="rId22"/>
    <p:sldId id="278" r:id="rId2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8B31A2-DD18-466D-9A56-8932F9BA7FA7}" v="1" dt="2025-03-18T20:19:16.5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51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7CAAF9-F88D-40C7-AF72-F72E0024E537}" type="datetimeFigureOut">
              <a:rPr lang="tr-TR" smtClean="0"/>
              <a:t>23.03.2025</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EFB617-E6F3-40AC-B31E-EC4A065637F5}" type="slidenum">
              <a:rPr lang="tr-TR" smtClean="0"/>
              <a:t>‹#›</a:t>
            </a:fld>
            <a:endParaRPr lang="tr-TR"/>
          </a:p>
        </p:txBody>
      </p:sp>
    </p:spTree>
    <p:extLst>
      <p:ext uri="{BB962C8B-B14F-4D97-AF65-F5344CB8AC3E}">
        <p14:creationId xmlns:p14="http://schemas.microsoft.com/office/powerpoint/2010/main" val="1603588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A4EFB617-E6F3-40AC-B31E-EC4A065637F5}" type="slidenum">
              <a:rPr lang="tr-TR" smtClean="0"/>
              <a:t>9</a:t>
            </a:fld>
            <a:endParaRPr lang="tr-TR"/>
          </a:p>
        </p:txBody>
      </p:sp>
    </p:spTree>
    <p:extLst>
      <p:ext uri="{BB962C8B-B14F-4D97-AF65-F5344CB8AC3E}">
        <p14:creationId xmlns:p14="http://schemas.microsoft.com/office/powerpoint/2010/main" val="629646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060BF6-35CF-6824-C634-F14A5427D5D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18E48622-758B-667D-572E-0C71286217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1F2C584-2D2C-3779-6619-08C875A97AA6}"/>
              </a:ext>
            </a:extLst>
          </p:cNvPr>
          <p:cNvSpPr>
            <a:spLocks noGrp="1"/>
          </p:cNvSpPr>
          <p:nvPr>
            <p:ph type="dt" sz="half" idx="10"/>
          </p:nvPr>
        </p:nvSpPr>
        <p:spPr/>
        <p:txBody>
          <a:bodyPr/>
          <a:lstStyle/>
          <a:p>
            <a:fld id="{953A64EF-9720-4F72-873E-828144CEA600}" type="datetimeFigureOut">
              <a:rPr lang="tr-TR" smtClean="0"/>
              <a:t>23.03.2025</a:t>
            </a:fld>
            <a:endParaRPr lang="tr-TR"/>
          </a:p>
        </p:txBody>
      </p:sp>
      <p:sp>
        <p:nvSpPr>
          <p:cNvPr id="5" name="Alt Bilgi Yer Tutucusu 4">
            <a:extLst>
              <a:ext uri="{FF2B5EF4-FFF2-40B4-BE49-F238E27FC236}">
                <a16:creationId xmlns:a16="http://schemas.microsoft.com/office/drawing/2014/main" id="{D8307536-9FBF-936A-B25D-DF30A9092BF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439E3BF-8AF9-503D-008C-6B384173A0B6}"/>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506668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A1613E-BE55-20B0-FFF0-705CFD2FF19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C5718234-037A-4EDB-CBFC-51F7E664B38E}"/>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0248244-95AE-A64B-A39A-F9F00DBD46EE}"/>
              </a:ext>
            </a:extLst>
          </p:cNvPr>
          <p:cNvSpPr>
            <a:spLocks noGrp="1"/>
          </p:cNvSpPr>
          <p:nvPr>
            <p:ph type="dt" sz="half" idx="10"/>
          </p:nvPr>
        </p:nvSpPr>
        <p:spPr/>
        <p:txBody>
          <a:bodyPr/>
          <a:lstStyle/>
          <a:p>
            <a:fld id="{953A64EF-9720-4F72-873E-828144CEA600}" type="datetimeFigureOut">
              <a:rPr lang="tr-TR" smtClean="0"/>
              <a:t>23.03.2025</a:t>
            </a:fld>
            <a:endParaRPr lang="tr-TR"/>
          </a:p>
        </p:txBody>
      </p:sp>
      <p:sp>
        <p:nvSpPr>
          <p:cNvPr id="5" name="Alt Bilgi Yer Tutucusu 4">
            <a:extLst>
              <a:ext uri="{FF2B5EF4-FFF2-40B4-BE49-F238E27FC236}">
                <a16:creationId xmlns:a16="http://schemas.microsoft.com/office/drawing/2014/main" id="{86724BF1-28C0-6502-7BC6-AB245527EA0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61CC244-3282-AAD8-A80A-49ABC404DFA9}"/>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81753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6428B5F8-85BD-4D61-042C-66FDD27D3162}"/>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B8DA697-DBA8-2F24-25B9-DF395FD9275D}"/>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63F5283-3222-7AD1-03FC-60AE62E4710A}"/>
              </a:ext>
            </a:extLst>
          </p:cNvPr>
          <p:cNvSpPr>
            <a:spLocks noGrp="1"/>
          </p:cNvSpPr>
          <p:nvPr>
            <p:ph type="dt" sz="half" idx="10"/>
          </p:nvPr>
        </p:nvSpPr>
        <p:spPr/>
        <p:txBody>
          <a:bodyPr/>
          <a:lstStyle/>
          <a:p>
            <a:fld id="{953A64EF-9720-4F72-873E-828144CEA600}" type="datetimeFigureOut">
              <a:rPr lang="tr-TR" smtClean="0"/>
              <a:t>23.03.2025</a:t>
            </a:fld>
            <a:endParaRPr lang="tr-TR"/>
          </a:p>
        </p:txBody>
      </p:sp>
      <p:sp>
        <p:nvSpPr>
          <p:cNvPr id="5" name="Alt Bilgi Yer Tutucusu 4">
            <a:extLst>
              <a:ext uri="{FF2B5EF4-FFF2-40B4-BE49-F238E27FC236}">
                <a16:creationId xmlns:a16="http://schemas.microsoft.com/office/drawing/2014/main" id="{9F5E409F-0E92-BB20-CA9D-B1CCB625B9F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39E3AA3-D7F8-D03D-E99B-4E2157B2DFF2}"/>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764618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2E1A3A-A63B-E240-497B-E098DC212C4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7FB9A8F-FF9B-1156-40BD-B261FDEA183C}"/>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CC0B772-C83E-0B5E-782F-A62FF0A4DBE9}"/>
              </a:ext>
            </a:extLst>
          </p:cNvPr>
          <p:cNvSpPr>
            <a:spLocks noGrp="1"/>
          </p:cNvSpPr>
          <p:nvPr>
            <p:ph type="dt" sz="half" idx="10"/>
          </p:nvPr>
        </p:nvSpPr>
        <p:spPr/>
        <p:txBody>
          <a:bodyPr/>
          <a:lstStyle/>
          <a:p>
            <a:fld id="{953A64EF-9720-4F72-873E-828144CEA600}" type="datetimeFigureOut">
              <a:rPr lang="tr-TR" smtClean="0"/>
              <a:t>23.03.2025</a:t>
            </a:fld>
            <a:endParaRPr lang="tr-TR"/>
          </a:p>
        </p:txBody>
      </p:sp>
      <p:sp>
        <p:nvSpPr>
          <p:cNvPr id="5" name="Alt Bilgi Yer Tutucusu 4">
            <a:extLst>
              <a:ext uri="{FF2B5EF4-FFF2-40B4-BE49-F238E27FC236}">
                <a16:creationId xmlns:a16="http://schemas.microsoft.com/office/drawing/2014/main" id="{3C420D21-5907-DA60-A219-B5FCCDC80CC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E91E0AA-0EFD-F7B5-3D33-28D7E337AC5F}"/>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82008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340CC1-2A02-F4AD-F05B-182B1D9AF6E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63CEDE0D-368D-BF44-3967-7AA2666190E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FF08580A-7E44-3451-3603-763C95032E20}"/>
              </a:ext>
            </a:extLst>
          </p:cNvPr>
          <p:cNvSpPr>
            <a:spLocks noGrp="1"/>
          </p:cNvSpPr>
          <p:nvPr>
            <p:ph type="dt" sz="half" idx="10"/>
          </p:nvPr>
        </p:nvSpPr>
        <p:spPr/>
        <p:txBody>
          <a:bodyPr/>
          <a:lstStyle/>
          <a:p>
            <a:fld id="{953A64EF-9720-4F72-873E-828144CEA600}" type="datetimeFigureOut">
              <a:rPr lang="tr-TR" smtClean="0"/>
              <a:t>23.03.2025</a:t>
            </a:fld>
            <a:endParaRPr lang="tr-TR"/>
          </a:p>
        </p:txBody>
      </p:sp>
      <p:sp>
        <p:nvSpPr>
          <p:cNvPr id="5" name="Alt Bilgi Yer Tutucusu 4">
            <a:extLst>
              <a:ext uri="{FF2B5EF4-FFF2-40B4-BE49-F238E27FC236}">
                <a16:creationId xmlns:a16="http://schemas.microsoft.com/office/drawing/2014/main" id="{73D9353E-E944-A38A-A5C9-E286CC0B4A4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15FC018-E97F-1968-4DF3-A629D1E09604}"/>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2918835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4C47C5-17D8-2B7B-B495-2397F95F6C0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6066AFD-5B3D-0935-25C9-4148E041543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B6990415-B5E9-988D-CF37-5D45C615C7E8}"/>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10C42CAD-E6DD-3C0D-8EBE-B075D25338C0}"/>
              </a:ext>
            </a:extLst>
          </p:cNvPr>
          <p:cNvSpPr>
            <a:spLocks noGrp="1"/>
          </p:cNvSpPr>
          <p:nvPr>
            <p:ph type="dt" sz="half" idx="10"/>
          </p:nvPr>
        </p:nvSpPr>
        <p:spPr/>
        <p:txBody>
          <a:bodyPr/>
          <a:lstStyle/>
          <a:p>
            <a:fld id="{953A64EF-9720-4F72-873E-828144CEA600}" type="datetimeFigureOut">
              <a:rPr lang="tr-TR" smtClean="0"/>
              <a:t>23.03.2025</a:t>
            </a:fld>
            <a:endParaRPr lang="tr-TR"/>
          </a:p>
        </p:txBody>
      </p:sp>
      <p:sp>
        <p:nvSpPr>
          <p:cNvPr id="6" name="Alt Bilgi Yer Tutucusu 5">
            <a:extLst>
              <a:ext uri="{FF2B5EF4-FFF2-40B4-BE49-F238E27FC236}">
                <a16:creationId xmlns:a16="http://schemas.microsoft.com/office/drawing/2014/main" id="{AA3CDF85-D166-469B-1C3D-6DCF5C7CCED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5A385E9-C8DB-A7CE-29DB-6FFB5DD96EA1}"/>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67100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E840F3-0BE5-F768-214B-F48F194877A2}"/>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29F1A16-702B-03FD-F624-FDE618EFE2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319ED4A4-F10C-CCB2-0CAA-20E70B974D3E}"/>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E2CF47F0-98FA-EB18-CA65-9D35703A85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E3D99C22-849F-9C98-DBFB-C8808CB2EF29}"/>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4D6AB3B-4383-381B-E128-F350B6A890DD}"/>
              </a:ext>
            </a:extLst>
          </p:cNvPr>
          <p:cNvSpPr>
            <a:spLocks noGrp="1"/>
          </p:cNvSpPr>
          <p:nvPr>
            <p:ph type="dt" sz="half" idx="10"/>
          </p:nvPr>
        </p:nvSpPr>
        <p:spPr/>
        <p:txBody>
          <a:bodyPr/>
          <a:lstStyle/>
          <a:p>
            <a:fld id="{953A64EF-9720-4F72-873E-828144CEA600}" type="datetimeFigureOut">
              <a:rPr lang="tr-TR" smtClean="0"/>
              <a:t>23.03.2025</a:t>
            </a:fld>
            <a:endParaRPr lang="tr-TR"/>
          </a:p>
        </p:txBody>
      </p:sp>
      <p:sp>
        <p:nvSpPr>
          <p:cNvPr id="8" name="Alt Bilgi Yer Tutucusu 7">
            <a:extLst>
              <a:ext uri="{FF2B5EF4-FFF2-40B4-BE49-F238E27FC236}">
                <a16:creationId xmlns:a16="http://schemas.microsoft.com/office/drawing/2014/main" id="{F230C99B-26EB-66B2-EAFC-85879903090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9F33A1A2-0A63-99DA-031E-6F6A4C8F11BA}"/>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296891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FD98F6-D6B6-9744-024F-A875FAD2B871}"/>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C8FFF7B6-B6B0-1777-FEE2-9A7F332F722B}"/>
              </a:ext>
            </a:extLst>
          </p:cNvPr>
          <p:cNvSpPr>
            <a:spLocks noGrp="1"/>
          </p:cNvSpPr>
          <p:nvPr>
            <p:ph type="dt" sz="half" idx="10"/>
          </p:nvPr>
        </p:nvSpPr>
        <p:spPr/>
        <p:txBody>
          <a:bodyPr/>
          <a:lstStyle/>
          <a:p>
            <a:fld id="{953A64EF-9720-4F72-873E-828144CEA600}" type="datetimeFigureOut">
              <a:rPr lang="tr-TR" smtClean="0"/>
              <a:t>23.03.2025</a:t>
            </a:fld>
            <a:endParaRPr lang="tr-TR"/>
          </a:p>
        </p:txBody>
      </p:sp>
      <p:sp>
        <p:nvSpPr>
          <p:cNvPr id="4" name="Alt Bilgi Yer Tutucusu 3">
            <a:extLst>
              <a:ext uri="{FF2B5EF4-FFF2-40B4-BE49-F238E27FC236}">
                <a16:creationId xmlns:a16="http://schemas.microsoft.com/office/drawing/2014/main" id="{46F7D34E-DB9E-F6A7-2FE5-F897F6363FB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540F380E-4560-BC98-C622-8AE3C1A7270C}"/>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1802189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72EB384-E7ED-1AAA-8DD2-4AE7A4EECE90}"/>
              </a:ext>
            </a:extLst>
          </p:cNvPr>
          <p:cNvSpPr>
            <a:spLocks noGrp="1"/>
          </p:cNvSpPr>
          <p:nvPr>
            <p:ph type="dt" sz="half" idx="10"/>
          </p:nvPr>
        </p:nvSpPr>
        <p:spPr/>
        <p:txBody>
          <a:bodyPr/>
          <a:lstStyle/>
          <a:p>
            <a:fld id="{953A64EF-9720-4F72-873E-828144CEA600}" type="datetimeFigureOut">
              <a:rPr lang="tr-TR" smtClean="0"/>
              <a:t>23.03.2025</a:t>
            </a:fld>
            <a:endParaRPr lang="tr-TR"/>
          </a:p>
        </p:txBody>
      </p:sp>
      <p:sp>
        <p:nvSpPr>
          <p:cNvPr id="3" name="Alt Bilgi Yer Tutucusu 2">
            <a:extLst>
              <a:ext uri="{FF2B5EF4-FFF2-40B4-BE49-F238E27FC236}">
                <a16:creationId xmlns:a16="http://schemas.microsoft.com/office/drawing/2014/main" id="{892CD77F-5CAF-14B3-D0E4-F08093B2C314}"/>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9D000D8-86DA-2203-584A-72DB0D2C5F2D}"/>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1826435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DD5B8EA-EBC3-4D6C-9785-F4D1B48358D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554DDBF0-B339-D034-0430-68BD63DEF4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9B2C6B61-D293-59E2-962E-AEC9F74F26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4D33196-63F7-446B-767B-1E4674253418}"/>
              </a:ext>
            </a:extLst>
          </p:cNvPr>
          <p:cNvSpPr>
            <a:spLocks noGrp="1"/>
          </p:cNvSpPr>
          <p:nvPr>
            <p:ph type="dt" sz="half" idx="10"/>
          </p:nvPr>
        </p:nvSpPr>
        <p:spPr/>
        <p:txBody>
          <a:bodyPr/>
          <a:lstStyle/>
          <a:p>
            <a:fld id="{953A64EF-9720-4F72-873E-828144CEA600}" type="datetimeFigureOut">
              <a:rPr lang="tr-TR" smtClean="0"/>
              <a:t>23.03.2025</a:t>
            </a:fld>
            <a:endParaRPr lang="tr-TR"/>
          </a:p>
        </p:txBody>
      </p:sp>
      <p:sp>
        <p:nvSpPr>
          <p:cNvPr id="6" name="Alt Bilgi Yer Tutucusu 5">
            <a:extLst>
              <a:ext uri="{FF2B5EF4-FFF2-40B4-BE49-F238E27FC236}">
                <a16:creationId xmlns:a16="http://schemas.microsoft.com/office/drawing/2014/main" id="{ACF18B0A-5B04-7599-EB79-9212D46E06A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A9E218A-73BE-7761-B001-D25F220FF17E}"/>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810447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0F2A34-B642-7F40-E107-B81713BA502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E9828725-88EE-7A0E-6184-9C642B1C07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67F0F23-1F18-71D8-E59D-0B806EB198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B8B8B26-857A-39F8-6C24-E37EF6E263F1}"/>
              </a:ext>
            </a:extLst>
          </p:cNvPr>
          <p:cNvSpPr>
            <a:spLocks noGrp="1"/>
          </p:cNvSpPr>
          <p:nvPr>
            <p:ph type="dt" sz="half" idx="10"/>
          </p:nvPr>
        </p:nvSpPr>
        <p:spPr/>
        <p:txBody>
          <a:bodyPr/>
          <a:lstStyle/>
          <a:p>
            <a:fld id="{953A64EF-9720-4F72-873E-828144CEA600}" type="datetimeFigureOut">
              <a:rPr lang="tr-TR" smtClean="0"/>
              <a:t>23.03.2025</a:t>
            </a:fld>
            <a:endParaRPr lang="tr-TR"/>
          </a:p>
        </p:txBody>
      </p:sp>
      <p:sp>
        <p:nvSpPr>
          <p:cNvPr id="6" name="Alt Bilgi Yer Tutucusu 5">
            <a:extLst>
              <a:ext uri="{FF2B5EF4-FFF2-40B4-BE49-F238E27FC236}">
                <a16:creationId xmlns:a16="http://schemas.microsoft.com/office/drawing/2014/main" id="{C8E9CC9F-DF4B-ADAE-20EA-BFD73724070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7BC183D-AB70-4227-A79F-AF2EA0689DF8}"/>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567190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66A13B19-BEB2-3ABC-A725-07B9E4388F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CEFE489-803F-A353-BECF-26BB52BA8E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1A8AB4B-94F2-7EEB-CF3E-C36EA53E8D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53A64EF-9720-4F72-873E-828144CEA600}" type="datetimeFigureOut">
              <a:rPr lang="tr-TR" smtClean="0"/>
              <a:t>23.03.2025</a:t>
            </a:fld>
            <a:endParaRPr lang="tr-TR"/>
          </a:p>
        </p:txBody>
      </p:sp>
      <p:sp>
        <p:nvSpPr>
          <p:cNvPr id="5" name="Alt Bilgi Yer Tutucusu 4">
            <a:extLst>
              <a:ext uri="{FF2B5EF4-FFF2-40B4-BE49-F238E27FC236}">
                <a16:creationId xmlns:a16="http://schemas.microsoft.com/office/drawing/2014/main" id="{29EFF230-C747-630C-F757-5261D09539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A8B0B848-72CF-448F-2E15-7E6A7892E1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AA6402B-0422-40E3-A0CC-64ED2A1B7B7C}" type="slidenum">
              <a:rPr lang="tr-TR" smtClean="0"/>
              <a:t>‹#›</a:t>
            </a:fld>
            <a:endParaRPr lang="tr-TR"/>
          </a:p>
        </p:txBody>
      </p:sp>
    </p:spTree>
    <p:extLst>
      <p:ext uri="{BB962C8B-B14F-4D97-AF65-F5344CB8AC3E}">
        <p14:creationId xmlns:p14="http://schemas.microsoft.com/office/powerpoint/2010/main" val="2450908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603EB5-F368-28D6-ACD9-9E31AC2DFB11}"/>
              </a:ext>
            </a:extLst>
          </p:cNvPr>
          <p:cNvSpPr>
            <a:spLocks noGrp="1"/>
          </p:cNvSpPr>
          <p:nvPr>
            <p:ph type="ctrTitle"/>
          </p:nvPr>
        </p:nvSpPr>
        <p:spPr/>
        <p:txBody>
          <a:bodyPr/>
          <a:lstStyle/>
          <a:p>
            <a:r>
              <a:rPr lang="tr-TR" dirty="0"/>
              <a:t>Modern Mantık</a:t>
            </a:r>
          </a:p>
        </p:txBody>
      </p:sp>
      <p:sp>
        <p:nvSpPr>
          <p:cNvPr id="3" name="Alt Başlık 2">
            <a:extLst>
              <a:ext uri="{FF2B5EF4-FFF2-40B4-BE49-F238E27FC236}">
                <a16:creationId xmlns:a16="http://schemas.microsoft.com/office/drawing/2014/main" id="{5E67B293-3CC2-9FDE-D436-4F67F8513BB4}"/>
              </a:ext>
            </a:extLst>
          </p:cNvPr>
          <p:cNvSpPr>
            <a:spLocks noGrp="1"/>
          </p:cNvSpPr>
          <p:nvPr>
            <p:ph type="subTitle" idx="1"/>
          </p:nvPr>
        </p:nvSpPr>
        <p:spPr/>
        <p:txBody>
          <a:bodyPr/>
          <a:lstStyle/>
          <a:p>
            <a:r>
              <a:rPr lang="tr-TR" dirty="0"/>
              <a:t>Öğr. Gör. Müjdat GÜNGÖR</a:t>
            </a:r>
          </a:p>
        </p:txBody>
      </p:sp>
    </p:spTree>
    <p:extLst>
      <p:ext uri="{BB962C8B-B14F-4D97-AF65-F5344CB8AC3E}">
        <p14:creationId xmlns:p14="http://schemas.microsoft.com/office/powerpoint/2010/main" val="2750184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7D08FF5-62A8-DF16-A1E0-3FC3D64016C9}"/>
              </a:ext>
            </a:extLst>
          </p:cNvPr>
          <p:cNvSpPr txBox="1"/>
          <p:nvPr/>
        </p:nvSpPr>
        <p:spPr>
          <a:xfrm>
            <a:off x="1371600" y="493776"/>
            <a:ext cx="7770114" cy="923330"/>
          </a:xfrm>
          <a:prstGeom prst="rect">
            <a:avLst/>
          </a:prstGeom>
          <a:noFill/>
        </p:spPr>
        <p:txBody>
          <a:bodyPr wrap="square">
            <a:spAutoFit/>
          </a:bodyPr>
          <a:lstStyle/>
          <a:p>
            <a:endParaRPr lang="tr-TR" dirty="0"/>
          </a:p>
          <a:p>
            <a:br>
              <a:rPr lang="tr-TR" dirty="0"/>
            </a:br>
            <a:endParaRPr lang="tr-TR" dirty="0"/>
          </a:p>
        </p:txBody>
      </p:sp>
      <p:sp>
        <p:nvSpPr>
          <p:cNvPr id="9" name="Metin kutusu 8">
            <a:extLst>
              <a:ext uri="{FF2B5EF4-FFF2-40B4-BE49-F238E27FC236}">
                <a16:creationId xmlns:a16="http://schemas.microsoft.com/office/drawing/2014/main" id="{A1B8B465-9A6A-6044-0F83-10C2C2F999F5}"/>
              </a:ext>
            </a:extLst>
          </p:cNvPr>
          <p:cNvSpPr txBox="1"/>
          <p:nvPr/>
        </p:nvSpPr>
        <p:spPr>
          <a:xfrm>
            <a:off x="576072" y="256032"/>
            <a:ext cx="10049256" cy="2031325"/>
          </a:xfrm>
          <a:prstGeom prst="rect">
            <a:avLst/>
          </a:prstGeom>
          <a:noFill/>
        </p:spPr>
        <p:txBody>
          <a:bodyPr wrap="square">
            <a:spAutoFit/>
          </a:bodyPr>
          <a:lstStyle/>
          <a:p>
            <a:br>
              <a:rPr lang="tr-TR" dirty="0"/>
            </a:br>
            <a:br>
              <a:rPr lang="tr-TR" dirty="0"/>
            </a:br>
            <a:endParaRPr lang="tr-TR" dirty="0"/>
          </a:p>
          <a:p>
            <a:br>
              <a:rPr lang="tr-TR" dirty="0"/>
            </a:br>
            <a:br>
              <a:rPr lang="tr-TR" dirty="0"/>
            </a:br>
            <a:br>
              <a:rPr lang="tr-TR" dirty="0"/>
            </a:br>
            <a:endParaRPr lang="tr-TR" dirty="0"/>
          </a:p>
        </p:txBody>
      </p:sp>
      <p:pic>
        <p:nvPicPr>
          <p:cNvPr id="4" name="Resim 3">
            <a:extLst>
              <a:ext uri="{FF2B5EF4-FFF2-40B4-BE49-F238E27FC236}">
                <a16:creationId xmlns:a16="http://schemas.microsoft.com/office/drawing/2014/main" id="{80FCB8DE-2D36-0037-FB76-2CB656185F24}"/>
              </a:ext>
            </a:extLst>
          </p:cNvPr>
          <p:cNvPicPr>
            <a:picLocks noChangeAspect="1"/>
          </p:cNvPicPr>
          <p:nvPr/>
        </p:nvPicPr>
        <p:blipFill>
          <a:blip r:embed="rId2"/>
          <a:stretch>
            <a:fillRect/>
          </a:stretch>
        </p:blipFill>
        <p:spPr>
          <a:xfrm>
            <a:off x="1255969" y="607704"/>
            <a:ext cx="3550536" cy="3962940"/>
          </a:xfrm>
          <a:prstGeom prst="rect">
            <a:avLst/>
          </a:prstGeom>
        </p:spPr>
      </p:pic>
    </p:spTree>
    <p:extLst>
      <p:ext uri="{BB962C8B-B14F-4D97-AF65-F5344CB8AC3E}">
        <p14:creationId xmlns:p14="http://schemas.microsoft.com/office/powerpoint/2010/main" val="631973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a:extLst>
              <a:ext uri="{FF2B5EF4-FFF2-40B4-BE49-F238E27FC236}">
                <a16:creationId xmlns:a16="http://schemas.microsoft.com/office/drawing/2014/main" id="{B3779774-862B-0A1E-034B-F9C991C686DD}"/>
              </a:ext>
            </a:extLst>
          </p:cNvPr>
          <p:cNvSpPr txBox="1"/>
          <p:nvPr/>
        </p:nvSpPr>
        <p:spPr>
          <a:xfrm>
            <a:off x="804672" y="320040"/>
            <a:ext cx="10817352" cy="5909310"/>
          </a:xfrm>
          <a:prstGeom prst="rect">
            <a:avLst/>
          </a:prstGeom>
          <a:noFill/>
        </p:spPr>
        <p:txBody>
          <a:bodyPr wrap="square">
            <a:spAutoFit/>
          </a:bodyPr>
          <a:lstStyle/>
          <a:p>
            <a:pPr algn="just"/>
            <a:r>
              <a:rPr lang="tr-TR" sz="1800" b="0" i="0" dirty="0">
                <a:solidFill>
                  <a:srgbClr val="000000"/>
                </a:solidFill>
                <a:effectLst/>
                <a:latin typeface="Times New Roman" panose="02020603050405020304" pitchFamily="18" charset="0"/>
              </a:rPr>
              <a:t>Bu aşamada bütün eklemlerin dönüştürülme işlemi tamamlandığından, gerekiyorsa sadeleştirme için </a:t>
            </a:r>
            <a:r>
              <a:rPr lang="tr-TR" sz="1800" b="1" i="0" dirty="0">
                <a:solidFill>
                  <a:srgbClr val="000000"/>
                </a:solidFill>
                <a:effectLst/>
                <a:latin typeface="Times New Roman" panose="02020603050405020304" pitchFamily="18" charset="0"/>
              </a:rPr>
              <a:t>1 </a:t>
            </a:r>
            <a:r>
              <a:rPr lang="tr-TR" sz="1800" b="0" i="0" dirty="0" err="1">
                <a:solidFill>
                  <a:srgbClr val="000000"/>
                </a:solidFill>
                <a:effectLst/>
                <a:latin typeface="Times New Roman" panose="02020603050405020304" pitchFamily="18" charset="0"/>
              </a:rPr>
              <a:t>no’lu</a:t>
            </a:r>
            <a:r>
              <a:rPr lang="tr-TR" sz="1800" b="0" i="0" dirty="0">
                <a:solidFill>
                  <a:srgbClr val="000000"/>
                </a:solidFill>
                <a:effectLst/>
                <a:latin typeface="Times New Roman" panose="02020603050405020304" pitchFamily="18" charset="0"/>
              </a:rPr>
              <a:t> işlemlere müracaat edilecektir. Çelişki barındıran bileşenler </a:t>
            </a:r>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Y = A </a:t>
            </a:r>
            <a:r>
              <a:rPr lang="tr-TR" sz="1800" b="0" i="0" dirty="0">
                <a:solidFill>
                  <a:srgbClr val="000000"/>
                </a:solidFill>
                <a:effectLst/>
                <a:latin typeface="Times New Roman" panose="02020603050405020304" pitchFamily="18" charset="0"/>
              </a:rPr>
              <a:t>gereği üzerlerine çarpı çizilerek atılırlar. Tekrar eden bileşenlerden de sadece birisi bir alt satıra geçirilirken diğerlerinin üzeri çizilir. Bu ifadede çelişik ya da tekrar eden herhangi bir bileşen olmadığından indirgemenin bu aşamasında sadeleştirme işlemi gerekmemektedir. O halde eksik önermelerin tamamlanması için genişletme işlemlerine geçilebilir. Yukarıda </a:t>
            </a:r>
            <a:r>
              <a:rPr lang="tr-TR" sz="1800" b="1" i="0" dirty="0">
                <a:solidFill>
                  <a:srgbClr val="000000"/>
                </a:solidFill>
                <a:effectLst/>
                <a:latin typeface="Times New Roman" panose="02020603050405020304" pitchFamily="18" charset="0"/>
              </a:rPr>
              <a:t>5 </a:t>
            </a:r>
            <a:r>
              <a:rPr lang="tr-TR" sz="1800" b="0" i="0" dirty="0" err="1">
                <a:solidFill>
                  <a:srgbClr val="000000"/>
                </a:solidFill>
                <a:effectLst/>
                <a:latin typeface="Times New Roman" panose="02020603050405020304" pitchFamily="18" charset="0"/>
              </a:rPr>
              <a:t>no’lu</a:t>
            </a:r>
            <a:r>
              <a:rPr lang="tr-TR" sz="1800" b="0" i="0" dirty="0">
                <a:solidFill>
                  <a:srgbClr val="000000"/>
                </a:solidFill>
                <a:effectLst/>
                <a:latin typeface="Times New Roman" panose="02020603050405020304" pitchFamily="18" charset="0"/>
              </a:rPr>
              <a:t> eşdeğerlik olarak gösterilen genişletme, herhangi bir önermeye, onda eksik olan önerme ya da önermelerin, önce kendilerinin daha sonra çelişiklerinin dâhil edilmesi işlemidir. Aritmetikte herhangi bir sayıya bir başka sayının önce eklenmesi sonra da çıkartılması durumunda (</a:t>
            </a:r>
            <a:r>
              <a:rPr lang="tr-TR" sz="1800" b="0" i="0" dirty="0" err="1">
                <a:solidFill>
                  <a:srgbClr val="000000"/>
                </a:solidFill>
                <a:effectLst/>
                <a:latin typeface="Times New Roman" panose="02020603050405020304" pitchFamily="18" charset="0"/>
              </a:rPr>
              <a:t>Örn</a:t>
            </a:r>
            <a:r>
              <a:rPr lang="tr-TR" sz="1800" b="0" i="0" dirty="0">
                <a:solidFill>
                  <a:srgbClr val="000000"/>
                </a:solidFill>
                <a:effectLst/>
                <a:latin typeface="Times New Roman" panose="02020603050405020304" pitchFamily="18" charset="0"/>
              </a:rPr>
              <a:t>. x + 5 - 5 = x) başlangıç sayısı değişmez. Yukarıda açıkladığımız genişletme işleminin aritmetikteki bu işlemden bir farkı yoktur.</a:t>
            </a:r>
          </a:p>
          <a:p>
            <a:pPr algn="just"/>
            <a:endParaRPr lang="tr-TR" dirty="0">
              <a:solidFill>
                <a:srgbClr val="000000"/>
              </a:solidFill>
              <a:latin typeface="Times New Roman" panose="02020603050405020304" pitchFamily="18" charset="0"/>
            </a:endParaRPr>
          </a:p>
          <a:p>
            <a:pPr algn="just"/>
            <a:r>
              <a:rPr lang="tr-TR" sz="1800" b="1" i="0" dirty="0">
                <a:solidFill>
                  <a:srgbClr val="000000"/>
                </a:solidFill>
                <a:effectLst/>
                <a:latin typeface="Times New Roman" panose="02020603050405020304" pitchFamily="18" charset="0"/>
              </a:rPr>
              <a:t>= 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pq</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p’q</a:t>
            </a:r>
            <a:r>
              <a:rPr lang="tr-TR" sz="1800" b="1" i="0" dirty="0">
                <a:solidFill>
                  <a:srgbClr val="000000"/>
                </a:solidFill>
                <a:effectLst/>
                <a:latin typeface="Times New Roman" panose="02020603050405020304" pitchFamily="18" charset="0"/>
              </a:rPr>
              <a:t> </a:t>
            </a:r>
          </a:p>
          <a:p>
            <a:pPr algn="just"/>
            <a:r>
              <a:rPr lang="tr-TR" sz="1800" b="1" i="0" dirty="0">
                <a:solidFill>
                  <a:srgbClr val="000000"/>
                </a:solidFill>
                <a:effectLst/>
                <a:latin typeface="Times New Roman" panose="02020603050405020304" pitchFamily="18" charset="0"/>
              </a:rPr>
              <a:t>= p’(q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q’)(r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p’) (r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p’)(q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pq</a:t>
            </a:r>
            <a:r>
              <a:rPr lang="tr-TR" sz="1800" b="1" i="0" dirty="0">
                <a:solidFill>
                  <a:srgbClr val="000000"/>
                </a:solidFill>
                <a:effectLst/>
                <a:latin typeface="Times New Roman" panose="02020603050405020304" pitchFamily="18" charset="0"/>
              </a:rPr>
              <a:t>’(r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p’q</a:t>
            </a:r>
            <a:r>
              <a:rPr lang="tr-TR" sz="1800" b="1" i="0" dirty="0">
                <a:solidFill>
                  <a:srgbClr val="000000"/>
                </a:solidFill>
                <a:effectLst/>
                <a:latin typeface="Times New Roman" panose="02020603050405020304" pitchFamily="18" charset="0"/>
              </a:rPr>
              <a:t>(r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a:t>
            </a:r>
          </a:p>
          <a:p>
            <a:pPr algn="just"/>
            <a:endParaRPr lang="tr-TR" b="1" dirty="0">
              <a:solidFill>
                <a:srgbClr val="000000"/>
              </a:solidFill>
              <a:latin typeface="Times New Roman" panose="02020603050405020304" pitchFamily="18" charset="0"/>
            </a:endParaRPr>
          </a:p>
          <a:p>
            <a:r>
              <a:rPr lang="tr-TR" dirty="0"/>
              <a:t> </a:t>
            </a:r>
            <a:r>
              <a:rPr lang="tr-TR" sz="1800" b="0" i="0" dirty="0">
                <a:solidFill>
                  <a:srgbClr val="000000"/>
                </a:solidFill>
                <a:effectLst/>
                <a:latin typeface="Times New Roman" panose="02020603050405020304" pitchFamily="18" charset="0"/>
              </a:rPr>
              <a:t>Bu aşamada dağılım işlemlerinin yapılması gerekir. Kolaylık olması açısından, tek önermelerin genişletilmesi işleminde şu yöntem uygulanabilir:</a:t>
            </a:r>
          </a:p>
          <a:p>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Times New Roman" panose="02020603050405020304" pitchFamily="18" charset="0"/>
              </a:rPr>
              <a:t>gibi tek bir önerme için eksik önermeler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Times New Roman" panose="02020603050405020304" pitchFamily="18" charset="0"/>
              </a:rPr>
              <a:t>ve </a:t>
            </a:r>
            <a:r>
              <a:rPr lang="tr-TR" sz="1800" b="1" i="0" dirty="0">
                <a:solidFill>
                  <a:srgbClr val="000000"/>
                </a:solidFill>
                <a:effectLst/>
                <a:latin typeface="Times New Roman" panose="02020603050405020304" pitchFamily="18" charset="0"/>
              </a:rPr>
              <a:t>“</a:t>
            </a:r>
            <a:r>
              <a:rPr lang="tr-TR" sz="1800" b="1" i="0" dirty="0" err="1">
                <a:solidFill>
                  <a:srgbClr val="000000"/>
                </a:solidFill>
                <a:effectLst/>
                <a:latin typeface="Times New Roman" panose="02020603050405020304" pitchFamily="18" charset="0"/>
              </a:rPr>
              <a:t>r”</a:t>
            </a:r>
            <a:r>
              <a:rPr lang="tr-TR" sz="1800" b="0" i="0" dirty="0" err="1">
                <a:solidFill>
                  <a:srgbClr val="000000"/>
                </a:solidFill>
                <a:effectLst/>
                <a:latin typeface="Times New Roman" panose="02020603050405020304" pitchFamily="18" charset="0"/>
              </a:rPr>
              <a:t>dir</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Times New Roman" panose="02020603050405020304" pitchFamily="18" charset="0"/>
              </a:rPr>
              <a:t>ve </a:t>
            </a:r>
            <a:r>
              <a:rPr lang="tr-TR" sz="1800" b="1" i="0" dirty="0">
                <a:solidFill>
                  <a:srgbClr val="000000"/>
                </a:solidFill>
                <a:effectLst/>
                <a:latin typeface="Times New Roman" panose="02020603050405020304" pitchFamily="18" charset="0"/>
              </a:rPr>
              <a:t>“</a:t>
            </a:r>
            <a:r>
              <a:rPr lang="tr-TR" sz="1800" b="1" i="0" dirty="0" err="1">
                <a:solidFill>
                  <a:srgbClr val="000000"/>
                </a:solidFill>
                <a:effectLst/>
                <a:latin typeface="Times New Roman" panose="02020603050405020304" pitchFamily="18" charset="0"/>
              </a:rPr>
              <a:t>r”</a:t>
            </a:r>
            <a:r>
              <a:rPr lang="tr-TR" sz="1800" b="0" i="0" dirty="0" err="1">
                <a:solidFill>
                  <a:srgbClr val="000000"/>
                </a:solidFill>
                <a:effectLst/>
                <a:latin typeface="Times New Roman" panose="02020603050405020304" pitchFamily="18" charset="0"/>
              </a:rPr>
              <a:t>nin</a:t>
            </a:r>
            <a:r>
              <a:rPr lang="tr-TR" sz="1800" b="0" i="0" dirty="0">
                <a:solidFill>
                  <a:srgbClr val="000000"/>
                </a:solidFill>
                <a:effectLst/>
                <a:latin typeface="Times New Roman" panose="02020603050405020304" pitchFamily="18" charset="0"/>
              </a:rPr>
              <a:t> birlikte mümkün doğruluk durumları     “ </a:t>
            </a:r>
            <a:r>
              <a:rPr lang="tr-TR" sz="1800" b="1" i="0" dirty="0" err="1">
                <a:solidFill>
                  <a:srgbClr val="000000"/>
                </a:solidFill>
                <a:effectLst/>
                <a:latin typeface="Times New Roman" panose="02020603050405020304" pitchFamily="18" charset="0"/>
              </a:rPr>
              <a:t>qr</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 </a:t>
            </a:r>
            <a:r>
              <a:rPr lang="tr-TR" sz="1800" b="1" i="0" dirty="0" err="1">
                <a:solidFill>
                  <a:srgbClr val="000000"/>
                </a:solidFill>
                <a:effectLst/>
                <a:latin typeface="Times New Roman" panose="02020603050405020304" pitchFamily="18" charset="0"/>
              </a:rPr>
              <a:t>qr</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 </a:t>
            </a:r>
            <a:r>
              <a:rPr lang="tr-TR" sz="1800" b="1" i="0" dirty="0" err="1">
                <a:solidFill>
                  <a:srgbClr val="000000"/>
                </a:solidFill>
                <a:effectLst/>
                <a:latin typeface="Times New Roman" panose="02020603050405020304" pitchFamily="18" charset="0"/>
              </a:rPr>
              <a:t>q’r</a:t>
            </a:r>
            <a:r>
              <a:rPr lang="tr-TR" sz="1800" b="1" i="0" dirty="0">
                <a:solidFill>
                  <a:srgbClr val="000000"/>
                </a:solidFill>
                <a:effectLst/>
                <a:latin typeface="Times New Roman" panose="02020603050405020304" pitchFamily="18" charset="0"/>
              </a:rPr>
              <a:t> ” </a:t>
            </a:r>
            <a:r>
              <a:rPr lang="tr-TR" sz="1800" b="0" i="0" dirty="0">
                <a:solidFill>
                  <a:srgbClr val="000000"/>
                </a:solidFill>
                <a:effectLst/>
                <a:latin typeface="Times New Roman" panose="02020603050405020304" pitchFamily="18" charset="0"/>
              </a:rPr>
              <a:t>ve </a:t>
            </a:r>
            <a:r>
              <a:rPr lang="tr-TR" sz="1800" b="1" i="0" dirty="0">
                <a:solidFill>
                  <a:srgbClr val="000000"/>
                </a:solidFill>
                <a:effectLst/>
                <a:latin typeface="Times New Roman" panose="02020603050405020304" pitchFamily="18" charset="0"/>
              </a:rPr>
              <a:t>“ </a:t>
            </a:r>
            <a:r>
              <a:rPr lang="tr-TR" sz="1800" b="1" i="0" dirty="0" err="1">
                <a:solidFill>
                  <a:srgbClr val="000000"/>
                </a:solidFill>
                <a:effectLst/>
                <a:latin typeface="Times New Roman" panose="02020603050405020304" pitchFamily="18" charset="0"/>
              </a:rPr>
              <a:t>q’r</a:t>
            </a:r>
            <a:r>
              <a:rPr lang="tr-TR" sz="1800" b="1" i="0" dirty="0">
                <a:solidFill>
                  <a:srgbClr val="000000"/>
                </a:solidFill>
                <a:effectLst/>
                <a:latin typeface="Times New Roman" panose="02020603050405020304" pitchFamily="18" charset="0"/>
              </a:rPr>
              <a:t>’ ” </a:t>
            </a:r>
            <a:r>
              <a:rPr lang="tr-TR" sz="1800" b="0" i="0" dirty="0">
                <a:solidFill>
                  <a:srgbClr val="000000"/>
                </a:solidFill>
                <a:effectLst/>
                <a:latin typeface="Times New Roman" panose="02020603050405020304" pitchFamily="18" charset="0"/>
              </a:rPr>
              <a:t>şeklinde sıralanır. Ayrı ayrı dağılım işlemi yapmak yerine </a:t>
            </a:r>
            <a:r>
              <a:rPr lang="tr-TR" sz="1800" b="1" i="0" dirty="0">
                <a:solidFill>
                  <a:srgbClr val="000000"/>
                </a:solidFill>
                <a:effectLst/>
                <a:latin typeface="Times New Roman" panose="02020603050405020304" pitchFamily="18" charset="0"/>
              </a:rPr>
              <a:t>“</a:t>
            </a:r>
            <a:r>
              <a:rPr lang="tr-TR" sz="1800" b="1" i="0" dirty="0" err="1">
                <a:solidFill>
                  <a:srgbClr val="000000"/>
                </a:solidFill>
                <a:effectLst/>
                <a:latin typeface="Times New Roman" panose="02020603050405020304" pitchFamily="18" charset="0"/>
              </a:rPr>
              <a:t>p”</a:t>
            </a:r>
            <a:r>
              <a:rPr lang="tr-TR" sz="1800" b="0" i="0" dirty="0" err="1">
                <a:solidFill>
                  <a:srgbClr val="000000"/>
                </a:solidFill>
                <a:effectLst/>
                <a:latin typeface="Times New Roman" panose="02020603050405020304" pitchFamily="18" charset="0"/>
              </a:rPr>
              <a:t>ye</a:t>
            </a:r>
            <a:r>
              <a:rPr lang="tr-TR" sz="1800" b="0" i="0" dirty="0">
                <a:solidFill>
                  <a:srgbClr val="000000"/>
                </a:solidFill>
                <a:effectLst/>
                <a:latin typeface="Times New Roman" panose="02020603050405020304" pitchFamily="18" charset="0"/>
              </a:rPr>
              <a:t> bu doğruluk durumlarını iliştirmek yeterlidir. Buna göre yukarıdaki ifade:</a:t>
            </a:r>
            <a:r>
              <a:rPr lang="tr-TR" dirty="0"/>
              <a:t> </a:t>
            </a:r>
            <a:br>
              <a:rPr lang="tr-TR" dirty="0"/>
            </a:br>
            <a:br>
              <a:rPr lang="tr-TR" dirty="0"/>
            </a:br>
            <a:r>
              <a:rPr lang="tr-TR" dirty="0"/>
              <a:t> </a:t>
            </a:r>
            <a:br>
              <a:rPr lang="tr-TR" dirty="0"/>
            </a:br>
            <a:endParaRPr lang="tr-TR" dirty="0"/>
          </a:p>
        </p:txBody>
      </p:sp>
    </p:spTree>
    <p:extLst>
      <p:ext uri="{BB962C8B-B14F-4D97-AF65-F5344CB8AC3E}">
        <p14:creationId xmlns:p14="http://schemas.microsoft.com/office/powerpoint/2010/main" val="3407320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D76AF165-833B-57A3-EBEF-C0C5C39406C1}"/>
              </a:ext>
            </a:extLst>
          </p:cNvPr>
          <p:cNvSpPr txBox="1"/>
          <p:nvPr/>
        </p:nvSpPr>
        <p:spPr>
          <a:xfrm>
            <a:off x="996696" y="466345"/>
            <a:ext cx="9555480" cy="1477328"/>
          </a:xfrm>
          <a:prstGeom prst="rect">
            <a:avLst/>
          </a:prstGeom>
          <a:noFill/>
        </p:spPr>
        <p:txBody>
          <a:bodyPr wrap="square">
            <a:spAutoFit/>
          </a:bodyPr>
          <a:lstStyle/>
          <a:p>
            <a:br>
              <a:rPr lang="tr-TR" dirty="0"/>
            </a:br>
            <a:br>
              <a:rPr lang="tr-TR" dirty="0"/>
            </a:br>
            <a:endParaRPr lang="tr-TR" sz="1800" b="0" i="0" dirty="0">
              <a:solidFill>
                <a:srgbClr val="000000"/>
              </a:solidFill>
              <a:effectLst/>
              <a:latin typeface="Times New Roman" panose="02020603050405020304" pitchFamily="18" charset="0"/>
            </a:endParaRPr>
          </a:p>
          <a:p>
            <a:pPr algn="just"/>
            <a:br>
              <a:rPr lang="tr-TR" dirty="0"/>
            </a:br>
            <a:endParaRPr lang="tr-TR" dirty="0"/>
          </a:p>
        </p:txBody>
      </p:sp>
      <p:sp>
        <p:nvSpPr>
          <p:cNvPr id="4" name="Metin kutusu 3">
            <a:extLst>
              <a:ext uri="{FF2B5EF4-FFF2-40B4-BE49-F238E27FC236}">
                <a16:creationId xmlns:a16="http://schemas.microsoft.com/office/drawing/2014/main" id="{3D8353DC-0C46-4805-84B5-32C73CF9C09D}"/>
              </a:ext>
            </a:extLst>
          </p:cNvPr>
          <p:cNvSpPr txBox="1"/>
          <p:nvPr/>
        </p:nvSpPr>
        <p:spPr>
          <a:xfrm>
            <a:off x="822960" y="466345"/>
            <a:ext cx="9637776" cy="2585323"/>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 </a:t>
            </a:r>
            <a:r>
              <a:rPr lang="tr-TR" sz="1800" b="1" i="0" dirty="0" err="1">
                <a:solidFill>
                  <a:srgbClr val="000000"/>
                </a:solidFill>
                <a:effectLst/>
                <a:latin typeface="Times New Roman" panose="02020603050405020304" pitchFamily="18" charset="0"/>
              </a:rPr>
              <a:t>p’qr</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p’qr</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p’q’r</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p’q’r</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pq’r</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pq’r</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p’q’r</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p’q’r</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pqr</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pq’r</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p’qr</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p’q’r</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pq’r</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pq’r</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p’qr</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p’qr</a:t>
            </a:r>
            <a:r>
              <a:rPr lang="tr-TR" sz="1800" b="1" i="0" dirty="0">
                <a:solidFill>
                  <a:srgbClr val="000000"/>
                </a:solidFill>
                <a:effectLst/>
                <a:latin typeface="Times New Roman" panose="02020603050405020304" pitchFamily="18" charset="0"/>
              </a:rPr>
              <a:t>’</a:t>
            </a:r>
          </a:p>
          <a:p>
            <a:r>
              <a:rPr lang="tr-TR" sz="1800" b="0" i="0" dirty="0">
                <a:solidFill>
                  <a:srgbClr val="000000"/>
                </a:solidFill>
                <a:effectLst/>
                <a:latin typeface="Times New Roman" panose="02020603050405020304" pitchFamily="18" charset="0"/>
              </a:rPr>
              <a:t>olur. Tam hale getirilmiş ifadelerden tekrar edenler </a:t>
            </a:r>
            <a:r>
              <a:rPr lang="tr-TR" sz="1800" b="1" i="0" dirty="0">
                <a:solidFill>
                  <a:srgbClr val="000000"/>
                </a:solidFill>
                <a:effectLst/>
                <a:latin typeface="Times New Roman" panose="02020603050405020304" pitchFamily="18" charset="0"/>
              </a:rPr>
              <a:t>1c </a:t>
            </a:r>
            <a:r>
              <a:rPr lang="tr-TR" sz="1800" b="0" i="0" dirty="0" err="1">
                <a:solidFill>
                  <a:srgbClr val="000000"/>
                </a:solidFill>
                <a:effectLst/>
                <a:latin typeface="Times New Roman" panose="02020603050405020304" pitchFamily="18" charset="0"/>
              </a:rPr>
              <a:t>no’lu</a:t>
            </a:r>
            <a:r>
              <a:rPr lang="tr-TR" sz="1800" b="0" i="0" dirty="0">
                <a:solidFill>
                  <a:srgbClr val="000000"/>
                </a:solidFill>
                <a:effectLst/>
                <a:latin typeface="Times New Roman" panose="02020603050405020304" pitchFamily="18" charset="0"/>
              </a:rPr>
              <a:t> sadeleştirme işlemi yani </a:t>
            </a:r>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A = A </a:t>
            </a:r>
            <a:r>
              <a:rPr lang="tr-TR" sz="1800" b="0" i="0" dirty="0">
                <a:solidFill>
                  <a:srgbClr val="000000"/>
                </a:solidFill>
                <a:effectLst/>
                <a:latin typeface="Times New Roman" panose="02020603050405020304" pitchFamily="18" charset="0"/>
              </a:rPr>
              <a:t>gereği atılır ve ifade en son haline dönüşmüş olur:</a:t>
            </a:r>
            <a:r>
              <a:rPr lang="tr-TR" dirty="0"/>
              <a:t> </a:t>
            </a:r>
          </a:p>
          <a:p>
            <a:endParaRPr lang="tr-TR" dirty="0"/>
          </a:p>
          <a:p>
            <a:br>
              <a:rPr lang="tr-TR" dirty="0"/>
            </a:br>
            <a:br>
              <a:rPr lang="tr-TR" dirty="0"/>
            </a:br>
            <a:br>
              <a:rPr lang="tr-TR" dirty="0"/>
            </a:br>
            <a:endParaRPr lang="tr-TR" dirty="0"/>
          </a:p>
        </p:txBody>
      </p:sp>
      <p:pic>
        <p:nvPicPr>
          <p:cNvPr id="8" name="Resim 7">
            <a:extLst>
              <a:ext uri="{FF2B5EF4-FFF2-40B4-BE49-F238E27FC236}">
                <a16:creationId xmlns:a16="http://schemas.microsoft.com/office/drawing/2014/main" id="{37E10D54-AD6F-53CC-BE4C-C4B1D9A0273F}"/>
              </a:ext>
            </a:extLst>
          </p:cNvPr>
          <p:cNvPicPr>
            <a:picLocks noChangeAspect="1"/>
          </p:cNvPicPr>
          <p:nvPr/>
        </p:nvPicPr>
        <p:blipFill>
          <a:blip r:embed="rId2"/>
          <a:stretch>
            <a:fillRect/>
          </a:stretch>
        </p:blipFill>
        <p:spPr>
          <a:xfrm>
            <a:off x="1847088" y="1759006"/>
            <a:ext cx="5414772" cy="2153603"/>
          </a:xfrm>
          <a:prstGeom prst="rect">
            <a:avLst/>
          </a:prstGeom>
        </p:spPr>
      </p:pic>
    </p:spTree>
    <p:extLst>
      <p:ext uri="{BB962C8B-B14F-4D97-AF65-F5344CB8AC3E}">
        <p14:creationId xmlns:p14="http://schemas.microsoft.com/office/powerpoint/2010/main" val="4186204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etin kutusu 10">
            <a:extLst>
              <a:ext uri="{FF2B5EF4-FFF2-40B4-BE49-F238E27FC236}">
                <a16:creationId xmlns:a16="http://schemas.microsoft.com/office/drawing/2014/main" id="{FE2E4ED1-32BA-BDD1-4429-A33DB2121247}"/>
              </a:ext>
            </a:extLst>
          </p:cNvPr>
          <p:cNvSpPr txBox="1"/>
          <p:nvPr/>
        </p:nvSpPr>
        <p:spPr>
          <a:xfrm>
            <a:off x="740664" y="5650993"/>
            <a:ext cx="8833104" cy="923330"/>
          </a:xfrm>
          <a:prstGeom prst="rect">
            <a:avLst/>
          </a:prstGeom>
          <a:noFill/>
        </p:spPr>
        <p:txBody>
          <a:bodyPr wrap="square">
            <a:spAutoFit/>
          </a:bodyPr>
          <a:lstStyle/>
          <a:p>
            <a:endParaRPr lang="tr-TR" sz="1800" b="0" i="0" dirty="0">
              <a:solidFill>
                <a:srgbClr val="000000"/>
              </a:solidFill>
              <a:effectLst/>
              <a:latin typeface="Times New Roman" panose="02020603050405020304" pitchFamily="18" charset="0"/>
            </a:endParaRPr>
          </a:p>
          <a:p>
            <a:br>
              <a:rPr lang="tr-TR" dirty="0"/>
            </a:br>
            <a:endParaRPr lang="tr-TR" dirty="0"/>
          </a:p>
        </p:txBody>
      </p:sp>
      <p:sp>
        <p:nvSpPr>
          <p:cNvPr id="4" name="Metin kutusu 3">
            <a:extLst>
              <a:ext uri="{FF2B5EF4-FFF2-40B4-BE49-F238E27FC236}">
                <a16:creationId xmlns:a16="http://schemas.microsoft.com/office/drawing/2014/main" id="{92D58D8C-C0E5-EEF2-9CE5-0DEBB8216FF7}"/>
              </a:ext>
            </a:extLst>
          </p:cNvPr>
          <p:cNvSpPr txBox="1"/>
          <p:nvPr/>
        </p:nvSpPr>
        <p:spPr>
          <a:xfrm>
            <a:off x="740664" y="356616"/>
            <a:ext cx="10588752" cy="5078313"/>
          </a:xfrm>
          <a:prstGeom prst="rect">
            <a:avLst/>
          </a:prstGeom>
          <a:noFill/>
        </p:spPr>
        <p:txBody>
          <a:bodyPr wrap="square">
            <a:spAutoFit/>
          </a:bodyPr>
          <a:lstStyle/>
          <a:p>
            <a:pPr algn="just"/>
            <a:r>
              <a:rPr lang="tr-TR" sz="1800" b="0" i="0" dirty="0">
                <a:solidFill>
                  <a:srgbClr val="000000"/>
                </a:solidFill>
                <a:effectLst/>
                <a:latin typeface="Times New Roman" panose="02020603050405020304" pitchFamily="18" charset="0"/>
              </a:rPr>
              <a:t>Daha önce doğruluk tablosu ve </a:t>
            </a:r>
            <a:r>
              <a:rPr lang="tr-TR" sz="1800" b="0" i="0" dirty="0" err="1">
                <a:solidFill>
                  <a:srgbClr val="000000"/>
                </a:solidFill>
                <a:effectLst/>
                <a:latin typeface="Times New Roman" panose="02020603050405020304" pitchFamily="18" charset="0"/>
              </a:rPr>
              <a:t>Quine</a:t>
            </a:r>
            <a:r>
              <a:rPr lang="tr-TR" sz="1800" b="0" i="0" dirty="0">
                <a:solidFill>
                  <a:srgbClr val="000000"/>
                </a:solidFill>
                <a:effectLst/>
                <a:latin typeface="Times New Roman" panose="02020603050405020304" pitchFamily="18" charset="0"/>
              </a:rPr>
              <a:t> yöntemleriyle denetlenmiş olan bu örnek önermenin tam normal biçime indirgenmesi sonucu elde edilen bu ifade yedi tam bileşenden meydana gelmektedir. Mukayese için ilgili doğruluk tablolarına bakılırsa ilk mümkün doğruluk durumunun yani </a:t>
            </a:r>
            <a:r>
              <a:rPr lang="tr-TR" sz="1800" b="0" i="0" dirty="0" err="1">
                <a:solidFill>
                  <a:srgbClr val="000000"/>
                </a:solidFill>
                <a:effectLst/>
                <a:latin typeface="Times New Roman" panose="02020603050405020304" pitchFamily="18" charset="0"/>
              </a:rPr>
              <a:t>pqr</a:t>
            </a:r>
            <a:r>
              <a:rPr lang="tr-TR" sz="1800" b="0" i="0" dirty="0">
                <a:solidFill>
                  <a:srgbClr val="000000"/>
                </a:solidFill>
                <a:effectLst/>
                <a:latin typeface="Times New Roman" panose="02020603050405020304" pitchFamily="18" charset="0"/>
              </a:rPr>
              <a:t> satırının “yanlış” diğer durumların “doğru” değeri aldığı görülecektir. Nitekim buradaki sonuç ifadesinde de </a:t>
            </a:r>
            <a:r>
              <a:rPr lang="tr-TR" sz="1800" b="0" i="0" dirty="0" err="1">
                <a:solidFill>
                  <a:srgbClr val="000000"/>
                </a:solidFill>
                <a:effectLst/>
                <a:latin typeface="Times New Roman" panose="02020603050405020304" pitchFamily="18" charset="0"/>
              </a:rPr>
              <a:t>pqr</a:t>
            </a:r>
            <a:r>
              <a:rPr lang="tr-TR" sz="1800" b="0" i="0" dirty="0">
                <a:solidFill>
                  <a:srgbClr val="000000"/>
                </a:solidFill>
                <a:effectLst/>
                <a:latin typeface="Times New Roman" panose="02020603050405020304" pitchFamily="18" charset="0"/>
              </a:rPr>
              <a:t> bileşeni yer almamaktadır. Bunun sebebi </a:t>
            </a:r>
            <a:r>
              <a:rPr lang="tr-TR" sz="1800" b="0" i="0" dirty="0" err="1">
                <a:solidFill>
                  <a:srgbClr val="000000"/>
                </a:solidFill>
                <a:effectLst/>
                <a:latin typeface="Times New Roman" panose="02020603050405020304" pitchFamily="18" charset="0"/>
              </a:rPr>
              <a:t>pqr</a:t>
            </a:r>
            <a:r>
              <a:rPr lang="tr-TR" sz="1800" b="0" i="0" dirty="0">
                <a:solidFill>
                  <a:srgbClr val="000000"/>
                </a:solidFill>
                <a:effectLst/>
                <a:latin typeface="Times New Roman" panose="02020603050405020304" pitchFamily="18" charset="0"/>
              </a:rPr>
              <a:t> bileşeninin indirgeme işleminin herhangi bir adımında “yanlış” olması sebebiyle elenmiş olmasıdır. Diğer bileşenler “doğru” oldukları için elenmemişler bu nedenle sonuç ifadesinde yerlerini almışlardır. Anlaşılacağı üzere tam normal biçime indirgeme işleminin neticesi sekiz farklı bileşeni de içeriyorsa bu ilgili önermenin “geçerli ve tutarlı” olduğu anlamına gelir. Yukarıdaki örnek doğal olarak “geçersiz ama </a:t>
            </a:r>
            <a:r>
              <a:rPr lang="tr-TR" sz="1800" b="0" i="0" dirty="0" err="1">
                <a:solidFill>
                  <a:srgbClr val="000000"/>
                </a:solidFill>
                <a:effectLst/>
                <a:latin typeface="Times New Roman" panose="02020603050405020304" pitchFamily="18" charset="0"/>
              </a:rPr>
              <a:t>tutarlı”dır</a:t>
            </a:r>
            <a:r>
              <a:rPr lang="tr-TR" sz="1800" b="0" i="0" dirty="0">
                <a:solidFill>
                  <a:srgbClr val="000000"/>
                </a:solidFill>
                <a:effectLst/>
                <a:latin typeface="Times New Roman" panose="02020603050405020304" pitchFamily="18" charset="0"/>
              </a:rPr>
              <a:t>. Eğer tüm bileşenler bir şekilde elendiği için bir sonuç ifadesi elde edilemiyor ise bu, önermenin tüm mümkün doğruluk durumlarının “yanlış” olması sebebiyle “geçersiz ve tutarsız” olduğu anlamına gelecektir.</a:t>
            </a:r>
          </a:p>
          <a:p>
            <a:pPr algn="just"/>
            <a:endParaRPr lang="tr-TR" dirty="0">
              <a:solidFill>
                <a:srgbClr val="000000"/>
              </a:solidFill>
              <a:latin typeface="Times New Roman" panose="02020603050405020304" pitchFamily="18" charset="0"/>
            </a:endParaRPr>
          </a:p>
          <a:p>
            <a:r>
              <a:rPr lang="tr-TR" dirty="0"/>
              <a:t> </a:t>
            </a:r>
            <a:r>
              <a:rPr lang="tr-TR" sz="1800" b="1" i="0" dirty="0">
                <a:solidFill>
                  <a:srgbClr val="000000"/>
                </a:solidFill>
                <a:effectLst/>
                <a:latin typeface="Times New Roman" panose="02020603050405020304" pitchFamily="18" charset="0"/>
              </a:rPr>
              <a:t>Kıyas Denetlemesi</a:t>
            </a:r>
          </a:p>
          <a:p>
            <a:r>
              <a:rPr lang="tr-TR" sz="1800" b="1" i="0" dirty="0">
                <a:solidFill>
                  <a:srgbClr val="000000"/>
                </a:solidFill>
                <a:effectLst/>
                <a:latin typeface="Times New Roman" panose="02020603050405020304" pitchFamily="18" charset="0"/>
              </a:rPr>
              <a:t>Örnek 2</a:t>
            </a:r>
          </a:p>
          <a:p>
            <a:endParaRPr lang="tr-TR" sz="18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 (p’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Cambria Math" panose="02040503050406030204" pitchFamily="18" charset="0"/>
              </a:rPr>
              <a:t>∴ </a:t>
            </a:r>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a:t>
            </a:r>
          </a:p>
          <a:p>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a:t>
            </a:r>
            <a:r>
              <a:rPr lang="tr-TR" dirty="0"/>
              <a:t> </a:t>
            </a:r>
            <a:br>
              <a:rPr lang="tr-TR" dirty="0"/>
            </a:br>
            <a:br>
              <a:rPr lang="tr-TR" dirty="0"/>
            </a:br>
            <a:endParaRPr lang="tr-TR" dirty="0"/>
          </a:p>
        </p:txBody>
      </p:sp>
    </p:spTree>
    <p:extLst>
      <p:ext uri="{BB962C8B-B14F-4D97-AF65-F5344CB8AC3E}">
        <p14:creationId xmlns:p14="http://schemas.microsoft.com/office/powerpoint/2010/main" val="3151166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id="{081A4584-511C-B744-8F6E-30E7C39F3223}"/>
              </a:ext>
            </a:extLst>
          </p:cNvPr>
          <p:cNvPicPr>
            <a:picLocks noChangeAspect="1"/>
          </p:cNvPicPr>
          <p:nvPr/>
        </p:nvPicPr>
        <p:blipFill>
          <a:blip r:embed="rId2"/>
          <a:stretch>
            <a:fillRect/>
          </a:stretch>
        </p:blipFill>
        <p:spPr>
          <a:xfrm>
            <a:off x="1408176" y="398007"/>
            <a:ext cx="6059614" cy="3385131"/>
          </a:xfrm>
          <a:prstGeom prst="rect">
            <a:avLst/>
          </a:prstGeom>
        </p:spPr>
      </p:pic>
      <p:sp>
        <p:nvSpPr>
          <p:cNvPr id="5" name="Metin kutusu 4">
            <a:extLst>
              <a:ext uri="{FF2B5EF4-FFF2-40B4-BE49-F238E27FC236}">
                <a16:creationId xmlns:a16="http://schemas.microsoft.com/office/drawing/2014/main" id="{E7F925E1-839F-1055-B86D-5B2A82D71932}"/>
              </a:ext>
            </a:extLst>
          </p:cNvPr>
          <p:cNvSpPr txBox="1"/>
          <p:nvPr/>
        </p:nvSpPr>
        <p:spPr>
          <a:xfrm>
            <a:off x="1390744" y="4152037"/>
            <a:ext cx="9435751" cy="1200329"/>
          </a:xfrm>
          <a:prstGeom prst="rect">
            <a:avLst/>
          </a:prstGeom>
          <a:noFill/>
        </p:spPr>
        <p:txBody>
          <a:bodyPr wrap="square">
            <a:spAutoFit/>
          </a:bodyPr>
          <a:lstStyle/>
          <a:p>
            <a:pPr algn="just"/>
            <a:r>
              <a:rPr lang="tr-TR" sz="1800" b="0" i="0" dirty="0">
                <a:solidFill>
                  <a:srgbClr val="000000"/>
                </a:solidFill>
                <a:effectLst/>
                <a:latin typeface="Times New Roman" panose="02020603050405020304" pitchFamily="18" charset="0"/>
              </a:rPr>
              <a:t>Bu sonuç ifadesinde </a:t>
            </a:r>
            <a:r>
              <a:rPr lang="tr-TR" sz="1800" b="1" i="0" dirty="0" err="1">
                <a:solidFill>
                  <a:srgbClr val="000000"/>
                </a:solidFill>
                <a:effectLst/>
                <a:latin typeface="Times New Roman" panose="02020603050405020304" pitchFamily="18" charset="0"/>
              </a:rPr>
              <a:t>pq</a:t>
            </a:r>
            <a:r>
              <a:rPr lang="tr-TR" sz="1050" b="1" i="0" dirty="0" err="1">
                <a:solidFill>
                  <a:srgbClr val="000000"/>
                </a:solidFill>
                <a:effectLst/>
                <a:latin typeface="Times New Roman" panose="02020603050405020304" pitchFamily="18" charset="0"/>
              </a:rPr>
              <a:t>ı</a:t>
            </a:r>
            <a:r>
              <a:rPr lang="tr-TR" sz="1800" b="1" i="0" dirty="0" err="1">
                <a:solidFill>
                  <a:srgbClr val="000000"/>
                </a:solidFill>
                <a:effectLst/>
                <a:latin typeface="Times New Roman" panose="02020603050405020304" pitchFamily="18" charset="0"/>
              </a:rPr>
              <a:t>r</a:t>
            </a:r>
            <a:r>
              <a:rPr lang="tr-TR" sz="1050" b="1" i="0" dirty="0" err="1">
                <a:solidFill>
                  <a:srgbClr val="000000"/>
                </a:solidFill>
                <a:effectLst/>
                <a:latin typeface="Times New Roman" panose="02020603050405020304" pitchFamily="18" charset="0"/>
              </a:rPr>
              <a:t>ı</a:t>
            </a:r>
            <a:r>
              <a:rPr lang="tr-TR" sz="1050" b="1" i="0" dirty="0">
                <a:solidFill>
                  <a:srgbClr val="000000"/>
                </a:solidFill>
                <a:effectLst/>
                <a:latin typeface="Times New Roman" panose="02020603050405020304" pitchFamily="18" charset="0"/>
              </a:rPr>
              <a:t> </a:t>
            </a:r>
            <a:r>
              <a:rPr lang="tr-TR" sz="1800" b="0" i="0" dirty="0">
                <a:solidFill>
                  <a:srgbClr val="000000"/>
                </a:solidFill>
                <a:effectLst/>
                <a:latin typeface="Times New Roman" panose="02020603050405020304" pitchFamily="18" charset="0"/>
              </a:rPr>
              <a:t>ve </a:t>
            </a:r>
            <a:r>
              <a:rPr lang="tr-TR" sz="1800" b="1" i="0" dirty="0" err="1">
                <a:solidFill>
                  <a:srgbClr val="000000"/>
                </a:solidFill>
                <a:effectLst/>
                <a:latin typeface="Times New Roman" panose="02020603050405020304" pitchFamily="18" charset="0"/>
              </a:rPr>
              <a:t>p</a:t>
            </a:r>
            <a:r>
              <a:rPr lang="tr-TR" sz="1050" b="1" i="0" dirty="0" err="1">
                <a:solidFill>
                  <a:srgbClr val="000000"/>
                </a:solidFill>
                <a:effectLst/>
                <a:latin typeface="Times New Roman" panose="02020603050405020304" pitchFamily="18" charset="0"/>
              </a:rPr>
              <a:t>ı</a:t>
            </a:r>
            <a:r>
              <a:rPr lang="tr-TR" sz="1800" b="1" i="0" dirty="0" err="1">
                <a:solidFill>
                  <a:srgbClr val="000000"/>
                </a:solidFill>
                <a:effectLst/>
                <a:latin typeface="Times New Roman" panose="02020603050405020304" pitchFamily="18" charset="0"/>
              </a:rPr>
              <a:t>q</a:t>
            </a:r>
            <a:r>
              <a:rPr lang="tr-TR" sz="1050" b="1" i="0" dirty="0" err="1">
                <a:solidFill>
                  <a:srgbClr val="000000"/>
                </a:solidFill>
                <a:effectLst/>
                <a:latin typeface="Times New Roman" panose="02020603050405020304" pitchFamily="18" charset="0"/>
              </a:rPr>
              <a:t>ı</a:t>
            </a:r>
            <a:r>
              <a:rPr lang="tr-TR" sz="1800" b="1" i="0" dirty="0" err="1">
                <a:solidFill>
                  <a:srgbClr val="000000"/>
                </a:solidFill>
                <a:effectLst/>
                <a:latin typeface="Times New Roman" panose="02020603050405020304" pitchFamily="18" charset="0"/>
              </a:rPr>
              <a:t>r</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Times New Roman" panose="02020603050405020304" pitchFamily="18" charset="0"/>
              </a:rPr>
              <a:t>mümkün doğruluk durumlarının yani doğruluk tablosunun </a:t>
            </a:r>
            <a:r>
              <a:rPr lang="tr-TR" sz="1800" b="1" i="0" dirty="0">
                <a:solidFill>
                  <a:srgbClr val="000000"/>
                </a:solidFill>
                <a:effectLst/>
                <a:latin typeface="Times New Roman" panose="02020603050405020304" pitchFamily="18" charset="0"/>
              </a:rPr>
              <a:t>4. </a:t>
            </a:r>
            <a:r>
              <a:rPr lang="tr-TR" sz="1800" b="0" i="0" dirty="0">
                <a:solidFill>
                  <a:srgbClr val="000000"/>
                </a:solidFill>
                <a:effectLst/>
                <a:latin typeface="Times New Roman" panose="02020603050405020304" pitchFamily="18" charset="0"/>
              </a:rPr>
              <a:t>ve </a:t>
            </a:r>
            <a:r>
              <a:rPr lang="tr-TR" sz="1800" b="1" i="0" dirty="0">
                <a:solidFill>
                  <a:srgbClr val="000000"/>
                </a:solidFill>
                <a:effectLst/>
                <a:latin typeface="Times New Roman" panose="02020603050405020304" pitchFamily="18" charset="0"/>
              </a:rPr>
              <a:t>5. </a:t>
            </a:r>
            <a:r>
              <a:rPr lang="tr-TR" sz="1800" b="0" i="0" dirty="0">
                <a:solidFill>
                  <a:srgbClr val="000000"/>
                </a:solidFill>
                <a:effectLst/>
                <a:latin typeface="Times New Roman" panose="02020603050405020304" pitchFamily="18" charset="0"/>
              </a:rPr>
              <a:t>satırlarının olmadığı görülmektedir. İlgili satırların </a:t>
            </a:r>
            <a:r>
              <a:rPr lang="tr-TR" sz="1800" b="1" i="0" dirty="0">
                <a:solidFill>
                  <a:srgbClr val="000000"/>
                </a:solidFill>
                <a:effectLst/>
                <a:latin typeface="Times New Roman" panose="02020603050405020304" pitchFamily="18" charset="0"/>
              </a:rPr>
              <a:t>“yanlış” </a:t>
            </a:r>
            <a:r>
              <a:rPr lang="tr-TR" sz="1800" b="0" i="0" dirty="0">
                <a:solidFill>
                  <a:srgbClr val="000000"/>
                </a:solidFill>
                <a:effectLst/>
                <a:latin typeface="Times New Roman" panose="02020603050405020304" pitchFamily="18" charset="0"/>
              </a:rPr>
              <a:t>olduğu, sonuçta görünenlerin ise </a:t>
            </a:r>
            <a:r>
              <a:rPr lang="tr-TR" sz="1800" b="1" i="0" dirty="0">
                <a:solidFill>
                  <a:srgbClr val="000000"/>
                </a:solidFill>
                <a:effectLst/>
                <a:latin typeface="Times New Roman" panose="02020603050405020304" pitchFamily="18" charset="0"/>
              </a:rPr>
              <a:t>“doğru” </a:t>
            </a:r>
            <a:r>
              <a:rPr lang="tr-TR" sz="1800" b="0" i="0" dirty="0">
                <a:solidFill>
                  <a:srgbClr val="000000"/>
                </a:solidFill>
                <a:effectLst/>
                <a:latin typeface="Times New Roman" panose="02020603050405020304" pitchFamily="18" charset="0"/>
              </a:rPr>
              <a:t>değeri aldığı anlaşıldığına göre ifadenin </a:t>
            </a:r>
            <a:r>
              <a:rPr lang="tr-TR" sz="1800" b="1" i="0" dirty="0">
                <a:solidFill>
                  <a:srgbClr val="000000"/>
                </a:solidFill>
                <a:effectLst/>
                <a:latin typeface="Times New Roman" panose="02020603050405020304" pitchFamily="18" charset="0"/>
              </a:rPr>
              <a:t>“geçersiz ama tutarlı” </a:t>
            </a:r>
            <a:r>
              <a:rPr lang="tr-TR" sz="1800" b="0" i="0" dirty="0">
                <a:solidFill>
                  <a:srgbClr val="000000"/>
                </a:solidFill>
                <a:effectLst/>
                <a:latin typeface="Times New Roman" panose="02020603050405020304" pitchFamily="18" charset="0"/>
              </a:rPr>
              <a:t>olduğuna hükmedilir.</a:t>
            </a:r>
            <a:r>
              <a:rPr lang="tr-TR" dirty="0"/>
              <a:t> </a:t>
            </a:r>
            <a:br>
              <a:rPr lang="tr-TR" dirty="0"/>
            </a:br>
            <a:endParaRPr lang="tr-TR" dirty="0"/>
          </a:p>
        </p:txBody>
      </p:sp>
    </p:spTree>
    <p:extLst>
      <p:ext uri="{BB962C8B-B14F-4D97-AF65-F5344CB8AC3E}">
        <p14:creationId xmlns:p14="http://schemas.microsoft.com/office/powerpoint/2010/main" val="5331333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4FF00AC6-9F04-8DDE-D578-7BD5289DC170}"/>
              </a:ext>
            </a:extLst>
          </p:cNvPr>
          <p:cNvSpPr txBox="1"/>
          <p:nvPr/>
        </p:nvSpPr>
        <p:spPr>
          <a:xfrm>
            <a:off x="1078992" y="539496"/>
            <a:ext cx="8062722" cy="2369880"/>
          </a:xfrm>
          <a:prstGeom prst="rect">
            <a:avLst/>
          </a:prstGeom>
          <a:noFill/>
        </p:spPr>
        <p:txBody>
          <a:bodyPr wrap="square">
            <a:spAutoFit/>
          </a:bodyPr>
          <a:lstStyle/>
          <a:p>
            <a:r>
              <a:rPr lang="tr-TR" sz="2000" b="1" i="0" dirty="0">
                <a:solidFill>
                  <a:srgbClr val="000000"/>
                </a:solidFill>
                <a:effectLst/>
                <a:latin typeface="Times New Roman" panose="02020603050405020304" pitchFamily="18" charset="0"/>
              </a:rPr>
              <a:t>Özdeşlik Denetlemesi</a:t>
            </a:r>
          </a:p>
          <a:p>
            <a:endParaRPr lang="tr-TR" sz="20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Örnek 3</a:t>
            </a:r>
          </a:p>
          <a:p>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 ile </a:t>
            </a:r>
            <a:r>
              <a:rPr lang="tr-TR" sz="1800" b="0" i="0" dirty="0">
                <a:solidFill>
                  <a:srgbClr val="000000"/>
                </a:solidFill>
                <a:effectLst/>
                <a:latin typeface="Symbol" panose="05050102010706020507" pitchFamily="18" charset="2"/>
              </a:rPr>
              <a:t></a:t>
            </a:r>
            <a:r>
              <a:rPr lang="tr-TR" sz="1800" b="1" i="0" dirty="0">
                <a:solidFill>
                  <a:srgbClr val="000000"/>
                </a:solidFill>
                <a:effectLst/>
                <a:latin typeface="Times New Roman" panose="02020603050405020304" pitchFamily="18" charset="0"/>
              </a:rPr>
              <a:t>[(p</a:t>
            </a:r>
            <a:r>
              <a:rPr lang="tr-TR" sz="1050" b="1" dirty="0">
                <a:solidFill>
                  <a:srgbClr val="000000"/>
                </a:solidFill>
                <a:latin typeface="Times New Roman" panose="02020603050405020304" pitchFamily="18" charset="0"/>
              </a:rPr>
              <a:t>’</a:t>
            </a:r>
            <a:r>
              <a:rPr lang="tr-TR" sz="105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 özdeş midir?</a:t>
            </a:r>
            <a:r>
              <a:rPr lang="tr-TR" dirty="0"/>
              <a:t> </a:t>
            </a:r>
          </a:p>
          <a:p>
            <a:br>
              <a:rPr lang="tr-TR" dirty="0"/>
            </a:br>
            <a:r>
              <a:rPr lang="pt-BR" sz="1800" b="1" i="0" dirty="0">
                <a:solidFill>
                  <a:srgbClr val="000000"/>
                </a:solidFill>
                <a:effectLst/>
                <a:latin typeface="Times New Roman" panose="02020603050405020304" pitchFamily="18" charset="0"/>
              </a:rPr>
              <a:t>= [(p </a:t>
            </a:r>
            <a:r>
              <a:rPr lang="pt-BR" sz="1800" b="0" i="0" dirty="0">
                <a:solidFill>
                  <a:srgbClr val="000000"/>
                </a:solidFill>
                <a:effectLst/>
                <a:latin typeface="Symbol" panose="05050102010706020507" pitchFamily="18" charset="2"/>
              </a:rPr>
              <a:t> </a:t>
            </a:r>
            <a:r>
              <a:rPr lang="pt-BR" sz="1800" b="1" i="0" dirty="0">
                <a:solidFill>
                  <a:srgbClr val="000000"/>
                </a:solidFill>
                <a:effectLst/>
                <a:latin typeface="Times New Roman" panose="02020603050405020304" pitchFamily="18" charset="0"/>
              </a:rPr>
              <a:t>r) </a:t>
            </a:r>
            <a:r>
              <a:rPr lang="pt-BR" sz="1800" b="0" i="0" dirty="0">
                <a:solidFill>
                  <a:srgbClr val="000000"/>
                </a:solidFill>
                <a:effectLst/>
                <a:latin typeface="Symbol" panose="05050102010706020507" pitchFamily="18" charset="2"/>
              </a:rPr>
              <a:t> </a:t>
            </a:r>
            <a:r>
              <a:rPr lang="pt-BR" sz="1800" b="1" i="0" dirty="0">
                <a:solidFill>
                  <a:srgbClr val="000000"/>
                </a:solidFill>
                <a:effectLst/>
                <a:latin typeface="Times New Roman" panose="02020603050405020304" pitchFamily="18" charset="0"/>
              </a:rPr>
              <a:t>q] </a:t>
            </a:r>
            <a:r>
              <a:rPr lang="pt-BR" sz="1800" b="0" i="0" dirty="0">
                <a:solidFill>
                  <a:srgbClr val="000000"/>
                </a:solidFill>
                <a:effectLst/>
                <a:latin typeface="Symbol" panose="05050102010706020507" pitchFamily="18" charset="2"/>
              </a:rPr>
              <a:t> </a:t>
            </a:r>
            <a:r>
              <a:rPr lang="pt-BR" sz="1800" b="1" i="0" dirty="0">
                <a:solidFill>
                  <a:srgbClr val="000000"/>
                </a:solidFill>
                <a:effectLst/>
                <a:latin typeface="Times New Roman" panose="02020603050405020304" pitchFamily="18" charset="0"/>
              </a:rPr>
              <a:t>[(p</a:t>
            </a:r>
            <a:r>
              <a:rPr lang="tr-TR" sz="1800" b="1" i="0" dirty="0">
                <a:solidFill>
                  <a:srgbClr val="000000"/>
                </a:solidFill>
                <a:effectLst/>
                <a:latin typeface="Times New Roman" panose="02020603050405020304" pitchFamily="18" charset="0"/>
              </a:rPr>
              <a:t>’</a:t>
            </a:r>
            <a:r>
              <a:rPr lang="pt-BR" sz="1800" b="1" i="0" dirty="0">
                <a:solidFill>
                  <a:srgbClr val="000000"/>
                </a:solidFill>
                <a:effectLst/>
                <a:latin typeface="Times New Roman" panose="02020603050405020304" pitchFamily="18" charset="0"/>
              </a:rPr>
              <a:t> </a:t>
            </a:r>
            <a:r>
              <a:rPr lang="pt-BR" sz="1800" b="0" i="0" dirty="0">
                <a:solidFill>
                  <a:srgbClr val="000000"/>
                </a:solidFill>
                <a:effectLst/>
                <a:latin typeface="Symbol" panose="05050102010706020507" pitchFamily="18" charset="2"/>
              </a:rPr>
              <a:t> </a:t>
            </a:r>
            <a:r>
              <a:rPr lang="pt-BR" sz="1800" b="1" i="0" dirty="0">
                <a:solidFill>
                  <a:srgbClr val="000000"/>
                </a:solidFill>
                <a:effectLst/>
                <a:latin typeface="Times New Roman" panose="02020603050405020304" pitchFamily="18" charset="0"/>
              </a:rPr>
              <a:t>q) </a:t>
            </a:r>
            <a:r>
              <a:rPr lang="pt-BR" sz="1800" b="0" i="0" dirty="0">
                <a:solidFill>
                  <a:srgbClr val="000000"/>
                </a:solidFill>
                <a:effectLst/>
                <a:latin typeface="Symbol" panose="05050102010706020507" pitchFamily="18" charset="2"/>
              </a:rPr>
              <a:t> </a:t>
            </a:r>
            <a:r>
              <a:rPr lang="pt-BR" sz="1800" b="1" i="0" dirty="0">
                <a:solidFill>
                  <a:srgbClr val="000000"/>
                </a:solidFill>
                <a:effectLst/>
                <a:latin typeface="Times New Roman" panose="02020603050405020304" pitchFamily="18" charset="0"/>
              </a:rPr>
              <a:t>r]</a:t>
            </a:r>
            <a:r>
              <a:rPr lang="pt-BR" dirty="0"/>
              <a:t> </a:t>
            </a:r>
            <a:endParaRPr lang="tr-TR" dirty="0"/>
          </a:p>
          <a:p>
            <a:br>
              <a:rPr lang="pt-BR" dirty="0"/>
            </a:br>
            <a:endParaRPr lang="tr-TR" dirty="0"/>
          </a:p>
        </p:txBody>
      </p:sp>
      <p:pic>
        <p:nvPicPr>
          <p:cNvPr id="5" name="Resim 4">
            <a:extLst>
              <a:ext uri="{FF2B5EF4-FFF2-40B4-BE49-F238E27FC236}">
                <a16:creationId xmlns:a16="http://schemas.microsoft.com/office/drawing/2014/main" id="{9D34C6C5-74C7-AA83-FF3E-482CE2D5DAE3}"/>
              </a:ext>
            </a:extLst>
          </p:cNvPr>
          <p:cNvPicPr>
            <a:picLocks noChangeAspect="1"/>
          </p:cNvPicPr>
          <p:nvPr/>
        </p:nvPicPr>
        <p:blipFill>
          <a:blip r:embed="rId2"/>
          <a:stretch>
            <a:fillRect/>
          </a:stretch>
        </p:blipFill>
        <p:spPr>
          <a:xfrm>
            <a:off x="1078992" y="2538032"/>
            <a:ext cx="3732657" cy="987438"/>
          </a:xfrm>
          <a:prstGeom prst="rect">
            <a:avLst/>
          </a:prstGeom>
        </p:spPr>
      </p:pic>
      <p:pic>
        <p:nvPicPr>
          <p:cNvPr id="7" name="Resim 6">
            <a:extLst>
              <a:ext uri="{FF2B5EF4-FFF2-40B4-BE49-F238E27FC236}">
                <a16:creationId xmlns:a16="http://schemas.microsoft.com/office/drawing/2014/main" id="{4470E94A-1C46-1AAB-F977-DDE83BDAF2B5}"/>
              </a:ext>
            </a:extLst>
          </p:cNvPr>
          <p:cNvPicPr>
            <a:picLocks noChangeAspect="1"/>
          </p:cNvPicPr>
          <p:nvPr/>
        </p:nvPicPr>
        <p:blipFill>
          <a:blip r:embed="rId3"/>
          <a:stretch>
            <a:fillRect/>
          </a:stretch>
        </p:blipFill>
        <p:spPr>
          <a:xfrm>
            <a:off x="1078992" y="3723316"/>
            <a:ext cx="3996309" cy="966140"/>
          </a:xfrm>
          <a:prstGeom prst="rect">
            <a:avLst/>
          </a:prstGeom>
        </p:spPr>
      </p:pic>
      <p:pic>
        <p:nvPicPr>
          <p:cNvPr id="9" name="Resim 8">
            <a:extLst>
              <a:ext uri="{FF2B5EF4-FFF2-40B4-BE49-F238E27FC236}">
                <a16:creationId xmlns:a16="http://schemas.microsoft.com/office/drawing/2014/main" id="{0EC1C30B-20D7-3C1A-B248-045DF0A3D132}"/>
              </a:ext>
            </a:extLst>
          </p:cNvPr>
          <p:cNvPicPr>
            <a:picLocks noChangeAspect="1"/>
          </p:cNvPicPr>
          <p:nvPr/>
        </p:nvPicPr>
        <p:blipFill>
          <a:blip r:embed="rId4"/>
          <a:stretch>
            <a:fillRect/>
          </a:stretch>
        </p:blipFill>
        <p:spPr>
          <a:xfrm>
            <a:off x="1078992" y="4800615"/>
            <a:ext cx="3886581" cy="1016251"/>
          </a:xfrm>
          <a:prstGeom prst="rect">
            <a:avLst/>
          </a:prstGeom>
        </p:spPr>
      </p:pic>
    </p:spTree>
    <p:extLst>
      <p:ext uri="{BB962C8B-B14F-4D97-AF65-F5344CB8AC3E}">
        <p14:creationId xmlns:p14="http://schemas.microsoft.com/office/powerpoint/2010/main" val="35319146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id="{A64B3E35-9092-41B4-1C10-5E8284614170}"/>
              </a:ext>
            </a:extLst>
          </p:cNvPr>
          <p:cNvPicPr>
            <a:picLocks noChangeAspect="1"/>
          </p:cNvPicPr>
          <p:nvPr/>
        </p:nvPicPr>
        <p:blipFill>
          <a:blip r:embed="rId2"/>
          <a:stretch>
            <a:fillRect/>
          </a:stretch>
        </p:blipFill>
        <p:spPr>
          <a:xfrm>
            <a:off x="923544" y="450723"/>
            <a:ext cx="3521773" cy="955805"/>
          </a:xfrm>
          <a:prstGeom prst="rect">
            <a:avLst/>
          </a:prstGeom>
        </p:spPr>
      </p:pic>
      <p:pic>
        <p:nvPicPr>
          <p:cNvPr id="5" name="Resim 4">
            <a:extLst>
              <a:ext uri="{FF2B5EF4-FFF2-40B4-BE49-F238E27FC236}">
                <a16:creationId xmlns:a16="http://schemas.microsoft.com/office/drawing/2014/main" id="{7A08FBB1-F61E-CB08-D737-362BE9719106}"/>
              </a:ext>
            </a:extLst>
          </p:cNvPr>
          <p:cNvPicPr>
            <a:picLocks noChangeAspect="1"/>
          </p:cNvPicPr>
          <p:nvPr/>
        </p:nvPicPr>
        <p:blipFill>
          <a:blip r:embed="rId3"/>
          <a:stretch>
            <a:fillRect/>
          </a:stretch>
        </p:blipFill>
        <p:spPr>
          <a:xfrm>
            <a:off x="923544" y="1633538"/>
            <a:ext cx="5460492" cy="975088"/>
          </a:xfrm>
          <a:prstGeom prst="rect">
            <a:avLst/>
          </a:prstGeom>
        </p:spPr>
      </p:pic>
      <p:pic>
        <p:nvPicPr>
          <p:cNvPr id="7" name="Resim 6">
            <a:extLst>
              <a:ext uri="{FF2B5EF4-FFF2-40B4-BE49-F238E27FC236}">
                <a16:creationId xmlns:a16="http://schemas.microsoft.com/office/drawing/2014/main" id="{FFE70713-00FA-26EC-53DA-A50EE58E21FB}"/>
              </a:ext>
            </a:extLst>
          </p:cNvPr>
          <p:cNvPicPr>
            <a:picLocks noChangeAspect="1"/>
          </p:cNvPicPr>
          <p:nvPr/>
        </p:nvPicPr>
        <p:blipFill>
          <a:blip r:embed="rId4"/>
          <a:stretch>
            <a:fillRect/>
          </a:stretch>
        </p:blipFill>
        <p:spPr>
          <a:xfrm>
            <a:off x="781050" y="2753297"/>
            <a:ext cx="5460492" cy="1975234"/>
          </a:xfrm>
          <a:prstGeom prst="rect">
            <a:avLst/>
          </a:prstGeom>
        </p:spPr>
      </p:pic>
    </p:spTree>
    <p:extLst>
      <p:ext uri="{BB962C8B-B14F-4D97-AF65-F5344CB8AC3E}">
        <p14:creationId xmlns:p14="http://schemas.microsoft.com/office/powerpoint/2010/main" val="3172039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id="{0E15437F-07BA-2018-63C1-CFEEC33EC5AC}"/>
              </a:ext>
            </a:extLst>
          </p:cNvPr>
          <p:cNvPicPr>
            <a:picLocks noChangeAspect="1"/>
          </p:cNvPicPr>
          <p:nvPr/>
        </p:nvPicPr>
        <p:blipFill>
          <a:blip r:embed="rId2"/>
          <a:stretch>
            <a:fillRect/>
          </a:stretch>
        </p:blipFill>
        <p:spPr>
          <a:xfrm>
            <a:off x="1060704" y="442532"/>
            <a:ext cx="5126545" cy="2161263"/>
          </a:xfrm>
          <a:prstGeom prst="rect">
            <a:avLst/>
          </a:prstGeom>
        </p:spPr>
      </p:pic>
      <p:sp>
        <p:nvSpPr>
          <p:cNvPr id="5" name="Metin kutusu 4">
            <a:extLst>
              <a:ext uri="{FF2B5EF4-FFF2-40B4-BE49-F238E27FC236}">
                <a16:creationId xmlns:a16="http://schemas.microsoft.com/office/drawing/2014/main" id="{5C6ADCEC-A742-B7D6-3846-74A19BDD20AA}"/>
              </a:ext>
            </a:extLst>
          </p:cNvPr>
          <p:cNvSpPr txBox="1"/>
          <p:nvPr/>
        </p:nvSpPr>
        <p:spPr>
          <a:xfrm>
            <a:off x="1060704" y="2869198"/>
            <a:ext cx="10003536" cy="1477328"/>
          </a:xfrm>
          <a:prstGeom prst="rect">
            <a:avLst/>
          </a:prstGeom>
          <a:noFill/>
        </p:spPr>
        <p:txBody>
          <a:bodyPr wrap="square">
            <a:spAutoFit/>
          </a:bodyPr>
          <a:lstStyle/>
          <a:p>
            <a:pPr algn="just"/>
            <a:r>
              <a:rPr lang="tr-TR" sz="1800" b="0" i="0" dirty="0">
                <a:solidFill>
                  <a:srgbClr val="000000"/>
                </a:solidFill>
                <a:effectLst/>
                <a:latin typeface="Times New Roman" panose="02020603050405020304" pitchFamily="18" charset="0"/>
              </a:rPr>
              <a:t>Sonuç ifadesinde beş bileşenin olması üç mümkün doğruluk durumunun “</a:t>
            </a:r>
            <a:r>
              <a:rPr lang="tr-TR" sz="1800" b="0" i="0" dirty="0" err="1">
                <a:solidFill>
                  <a:srgbClr val="000000"/>
                </a:solidFill>
                <a:effectLst/>
                <a:latin typeface="Times New Roman" panose="02020603050405020304" pitchFamily="18" charset="0"/>
              </a:rPr>
              <a:t>yanlış”landığı</a:t>
            </a:r>
            <a:r>
              <a:rPr lang="tr-TR" sz="1800" b="0" i="0" dirty="0">
                <a:solidFill>
                  <a:srgbClr val="000000"/>
                </a:solidFill>
                <a:effectLst/>
                <a:latin typeface="Times New Roman" panose="02020603050405020304" pitchFamily="18" charset="0"/>
              </a:rPr>
              <a:t>, bu da söz konusu önermelerin özdeş olmadığı anlamına gelmektedir. (Bu örnek ifade </a:t>
            </a:r>
            <a:r>
              <a:rPr lang="tr-TR" sz="1800" b="0" i="0" dirty="0" err="1">
                <a:solidFill>
                  <a:srgbClr val="000000"/>
                </a:solidFill>
                <a:effectLst/>
                <a:latin typeface="Times New Roman" panose="02020603050405020304" pitchFamily="18" charset="0"/>
              </a:rPr>
              <a:t>Quine</a:t>
            </a:r>
            <a:r>
              <a:rPr lang="tr-TR" sz="1800" b="0" i="0" dirty="0">
                <a:solidFill>
                  <a:srgbClr val="000000"/>
                </a:solidFill>
                <a:effectLst/>
                <a:latin typeface="Times New Roman" panose="02020603050405020304" pitchFamily="18" charset="0"/>
              </a:rPr>
              <a:t> yöntemiyle denetlenmiş olan özdeşlik ifadesinin çelişiği olduğundan, iki örneğin sonuçları da çelişiktir yani birisinde “doğru” değeri alan satır diğerinde “yanlış”, “yanlış” değeri alanı satır ise “doğru” değeri almıştır.)</a:t>
            </a:r>
            <a:r>
              <a:rPr lang="tr-TR" dirty="0"/>
              <a:t> </a:t>
            </a:r>
            <a:br>
              <a:rPr lang="tr-TR" dirty="0"/>
            </a:br>
            <a:endParaRPr lang="tr-TR" dirty="0"/>
          </a:p>
        </p:txBody>
      </p:sp>
    </p:spTree>
    <p:extLst>
      <p:ext uri="{BB962C8B-B14F-4D97-AF65-F5344CB8AC3E}">
        <p14:creationId xmlns:p14="http://schemas.microsoft.com/office/powerpoint/2010/main" val="1306684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4B1B77AE-DFD1-8C5C-248A-9FA48A2A030F}"/>
              </a:ext>
            </a:extLst>
          </p:cNvPr>
          <p:cNvSpPr txBox="1"/>
          <p:nvPr/>
        </p:nvSpPr>
        <p:spPr>
          <a:xfrm>
            <a:off x="1117854" y="464546"/>
            <a:ext cx="10275570" cy="5693866"/>
          </a:xfrm>
          <a:prstGeom prst="rect">
            <a:avLst/>
          </a:prstGeom>
          <a:noFill/>
        </p:spPr>
        <p:txBody>
          <a:bodyPr wrap="square">
            <a:spAutoFit/>
          </a:bodyPr>
          <a:lstStyle/>
          <a:p>
            <a:r>
              <a:rPr lang="tr-TR" sz="2000" b="1" i="0" dirty="0">
                <a:solidFill>
                  <a:srgbClr val="000000"/>
                </a:solidFill>
                <a:effectLst/>
                <a:latin typeface="Times New Roman" panose="02020603050405020304" pitchFamily="18" charset="0"/>
              </a:rPr>
              <a:t>Bölüm Soruları</a:t>
            </a:r>
          </a:p>
          <a:p>
            <a:endParaRPr lang="tr-TR" sz="20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1. “Tam Normal Biçime İndirgeme yöntemi” ile bütün eklemler tek bir eklem cinsinden yazılabilmektedir. Bu eklem hangisidir?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parantez</a:t>
            </a:r>
          </a:p>
          <a:p>
            <a:r>
              <a:rPr lang="tr-TR" sz="1800" b="0" i="0" dirty="0">
                <a:solidFill>
                  <a:srgbClr val="000000"/>
                </a:solidFill>
                <a:effectLst/>
                <a:latin typeface="Times New Roman" panose="02020603050405020304" pitchFamily="18" charset="0"/>
              </a:rPr>
              <a:t>b. veya</a:t>
            </a:r>
          </a:p>
          <a:p>
            <a:r>
              <a:rPr lang="tr-TR" sz="1800" b="0" i="0" dirty="0">
                <a:solidFill>
                  <a:srgbClr val="000000"/>
                </a:solidFill>
                <a:effectLst/>
                <a:latin typeface="Times New Roman" panose="02020603050405020304" pitchFamily="18" charset="0"/>
              </a:rPr>
              <a:t>c. ise</a:t>
            </a:r>
          </a:p>
          <a:p>
            <a:r>
              <a:rPr lang="tr-TR" sz="1800" b="0" i="0" dirty="0">
                <a:solidFill>
                  <a:srgbClr val="000000"/>
                </a:solidFill>
                <a:effectLst/>
                <a:latin typeface="Times New Roman" panose="02020603050405020304" pitchFamily="18" charset="0"/>
              </a:rPr>
              <a:t>d. ancak ve ancak</a:t>
            </a:r>
          </a:p>
          <a:p>
            <a:r>
              <a:rPr lang="tr-TR" sz="1800" b="0" i="0" dirty="0">
                <a:solidFill>
                  <a:srgbClr val="000000"/>
                </a:solidFill>
                <a:effectLst/>
                <a:latin typeface="Times New Roman" panose="02020603050405020304" pitchFamily="18" charset="0"/>
              </a:rPr>
              <a:t>e. değil</a:t>
            </a:r>
            <a:r>
              <a:rPr lang="tr-TR" dirty="0"/>
              <a:t> </a:t>
            </a:r>
          </a:p>
          <a:p>
            <a:endParaRPr lang="tr-TR" dirty="0"/>
          </a:p>
          <a:p>
            <a:r>
              <a:rPr lang="tr-TR" sz="1800" b="0" i="0" dirty="0">
                <a:solidFill>
                  <a:srgbClr val="000000"/>
                </a:solidFill>
                <a:effectLst/>
                <a:latin typeface="Times New Roman" panose="02020603050405020304" pitchFamily="18" charset="0"/>
              </a:rPr>
              <a:t>2. “Tam Normal Biçime İndirgeme yöntemi” ile bir ifadenin hangi özellikleri denetlenmektedir?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Geçerli ve Tutarlılık</a:t>
            </a:r>
          </a:p>
          <a:p>
            <a:r>
              <a:rPr lang="tr-TR" sz="1800" b="0" i="0" dirty="0">
                <a:solidFill>
                  <a:srgbClr val="000000"/>
                </a:solidFill>
                <a:effectLst/>
                <a:latin typeface="Times New Roman" panose="02020603050405020304" pitchFamily="18" charset="0"/>
              </a:rPr>
              <a:t>b. Eşdeğerlik</a:t>
            </a:r>
          </a:p>
          <a:p>
            <a:r>
              <a:rPr lang="tr-TR" sz="1800" b="0" i="0" dirty="0">
                <a:solidFill>
                  <a:srgbClr val="000000"/>
                </a:solidFill>
                <a:effectLst/>
                <a:latin typeface="Times New Roman" panose="02020603050405020304" pitchFamily="18" charset="0"/>
              </a:rPr>
              <a:t>c. Alternatif İlişki</a:t>
            </a:r>
          </a:p>
          <a:p>
            <a:r>
              <a:rPr lang="tr-TR" sz="1800" b="0" i="0" dirty="0">
                <a:solidFill>
                  <a:srgbClr val="000000"/>
                </a:solidFill>
                <a:effectLst/>
                <a:latin typeface="Times New Roman" panose="02020603050405020304" pitchFamily="18" charset="0"/>
              </a:rPr>
              <a:t>d. Belirsizlik</a:t>
            </a:r>
          </a:p>
          <a:p>
            <a:r>
              <a:rPr lang="tr-TR" sz="1800" b="0" i="0" dirty="0">
                <a:solidFill>
                  <a:srgbClr val="000000"/>
                </a:solidFill>
                <a:effectLst/>
                <a:latin typeface="Times New Roman" panose="02020603050405020304" pitchFamily="18" charset="0"/>
              </a:rPr>
              <a:t>e. Süreksizlik</a:t>
            </a:r>
            <a:r>
              <a:rPr lang="tr-TR" dirty="0"/>
              <a:t> </a:t>
            </a:r>
            <a:br>
              <a:rPr lang="tr-TR" dirty="0"/>
            </a:br>
            <a:br>
              <a:rPr lang="tr-TR" dirty="0"/>
            </a:br>
            <a:endParaRPr lang="tr-TR" dirty="0"/>
          </a:p>
        </p:txBody>
      </p:sp>
    </p:spTree>
    <p:extLst>
      <p:ext uri="{BB962C8B-B14F-4D97-AF65-F5344CB8AC3E}">
        <p14:creationId xmlns:p14="http://schemas.microsoft.com/office/powerpoint/2010/main" val="26981531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1CA06F5E-8B61-D50E-DC9E-1A032198F01C}"/>
              </a:ext>
            </a:extLst>
          </p:cNvPr>
          <p:cNvSpPr txBox="1"/>
          <p:nvPr/>
        </p:nvSpPr>
        <p:spPr>
          <a:xfrm>
            <a:off x="1090422" y="380691"/>
            <a:ext cx="9708642" cy="5632311"/>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3. De Morgan ve dağıtım kurallarıyla bir takım dönüşümler yapılabilmektedir. Aşağıdaki dönüşüm işlemlerinden hangisi yanlış yapılmıştır?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(A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B) =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(A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B</a:t>
            </a:r>
            <a:r>
              <a:rPr lang="tr-TR" sz="1050" dirty="0">
                <a:solidFill>
                  <a:srgbClr val="000000"/>
                </a:solidFill>
                <a:latin typeface="Times New Roman" panose="02020603050405020304" pitchFamily="18" charset="0"/>
              </a:rPr>
              <a:t>’</a:t>
            </a:r>
            <a:r>
              <a:rPr lang="tr-TR" sz="1800" b="0" i="0" dirty="0">
                <a:solidFill>
                  <a:srgbClr val="000000"/>
                </a:solidFill>
                <a:effectLst/>
                <a:latin typeface="Times New Roman" panose="02020603050405020304" pitchFamily="18" charset="0"/>
              </a:rPr>
              <a:t>)</a:t>
            </a:r>
          </a:p>
          <a:p>
            <a:r>
              <a:rPr lang="tr-TR" sz="1800" b="0" i="0" dirty="0">
                <a:solidFill>
                  <a:srgbClr val="000000"/>
                </a:solidFill>
                <a:effectLst/>
                <a:latin typeface="Times New Roman" panose="02020603050405020304" pitchFamily="18" charset="0"/>
              </a:rPr>
              <a:t>b.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(A </a:t>
            </a:r>
            <a:r>
              <a:rPr lang="tr-TR" sz="1800" b="0" i="0" dirty="0">
                <a:solidFill>
                  <a:srgbClr val="000000"/>
                </a:solidFill>
                <a:effectLst/>
                <a:latin typeface="Symbol" panose="05050102010706020507" pitchFamily="18" charset="2"/>
              </a:rPr>
              <a:t></a:t>
            </a:r>
            <a:r>
              <a:rPr lang="tr-TR" dirty="0">
                <a:solidFill>
                  <a:srgbClr val="000000"/>
                </a:solidFill>
                <a:latin typeface="Times New Roman" panose="02020603050405020304" pitchFamily="18" charset="0"/>
              </a:rPr>
              <a:t>B’</a:t>
            </a:r>
            <a:r>
              <a:rPr lang="tr-TR" sz="1800" b="0" i="0" dirty="0">
                <a:solidFill>
                  <a:srgbClr val="000000"/>
                </a:solidFill>
                <a:effectLst/>
                <a:latin typeface="Times New Roman" panose="02020603050405020304" pitchFamily="18" charset="0"/>
              </a:rPr>
              <a:t>) = (A’</a:t>
            </a:r>
            <a:r>
              <a:rPr lang="tr-TR" sz="1050" b="0"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B)</a:t>
            </a:r>
          </a:p>
          <a:p>
            <a:r>
              <a:rPr lang="tr-TR" sz="1800" b="0" i="0" dirty="0">
                <a:solidFill>
                  <a:srgbClr val="000000"/>
                </a:solidFill>
                <a:effectLst/>
                <a:latin typeface="Times New Roman" panose="02020603050405020304" pitchFamily="18" charset="0"/>
              </a:rPr>
              <a:t>c. </a:t>
            </a:r>
            <a:r>
              <a:rPr lang="tr-TR" sz="1800" b="0" i="0" dirty="0">
                <a:solidFill>
                  <a:srgbClr val="000000"/>
                </a:solidFill>
                <a:effectLst/>
                <a:latin typeface="Cambria Math" panose="02040503050406030204" pitchFamily="18" charset="0"/>
              </a:rPr>
              <a:t>𝐴 = 𝐴(𝐵 ∨ 𝐵̅)</a:t>
            </a:r>
          </a:p>
          <a:p>
            <a:r>
              <a:rPr lang="tr-TR" sz="1800" b="0" i="0" dirty="0">
                <a:solidFill>
                  <a:srgbClr val="000000"/>
                </a:solidFill>
                <a:effectLst/>
                <a:latin typeface="Times New Roman" panose="02020603050405020304" pitchFamily="18" charset="0"/>
              </a:rPr>
              <a:t>d. </a:t>
            </a:r>
            <a:r>
              <a:rPr lang="tr-TR" sz="1800" b="0" i="0" dirty="0">
                <a:solidFill>
                  <a:srgbClr val="000000"/>
                </a:solidFill>
                <a:effectLst/>
                <a:latin typeface="Cambria Math" panose="02040503050406030204" pitchFamily="18" charset="0"/>
              </a:rPr>
              <a:t>𝐴 = 𝐴𝐵 ∨ 𝐴𝐵̅</a:t>
            </a:r>
          </a:p>
          <a:p>
            <a:r>
              <a:rPr lang="tr-TR" sz="1800" b="0" i="0" dirty="0">
                <a:solidFill>
                  <a:srgbClr val="000000"/>
                </a:solidFill>
                <a:effectLst/>
                <a:latin typeface="Times New Roman" panose="02020603050405020304" pitchFamily="18" charset="0"/>
              </a:rPr>
              <a:t>e. A = AB</a:t>
            </a:r>
            <a:r>
              <a:rPr lang="tr-TR" dirty="0"/>
              <a:t> </a:t>
            </a:r>
          </a:p>
          <a:p>
            <a:endParaRPr lang="tr-TR" dirty="0"/>
          </a:p>
          <a:p>
            <a:r>
              <a:rPr lang="tr-TR" sz="1800" b="0" i="0" dirty="0">
                <a:solidFill>
                  <a:srgbClr val="000000"/>
                </a:solidFill>
                <a:effectLst/>
                <a:latin typeface="Times New Roman" panose="02020603050405020304" pitchFamily="18" charset="0"/>
              </a:rPr>
              <a:t>4. “Tam Normal Biçime İndirgeme yöntemi” </a:t>
            </a:r>
            <a:r>
              <a:rPr lang="tr-TR" sz="1800" b="0" i="0" dirty="0" err="1">
                <a:solidFill>
                  <a:srgbClr val="000000"/>
                </a:solidFill>
                <a:effectLst/>
                <a:latin typeface="Times New Roman" panose="02020603050405020304" pitchFamily="18" charset="0"/>
              </a:rPr>
              <a:t>Boole</a:t>
            </a:r>
            <a:r>
              <a:rPr lang="tr-TR" sz="1800" b="0" i="0" dirty="0">
                <a:solidFill>
                  <a:srgbClr val="000000"/>
                </a:solidFill>
                <a:effectLst/>
                <a:latin typeface="Times New Roman" panose="02020603050405020304" pitchFamily="18" charset="0"/>
              </a:rPr>
              <a:t> cebri ile birlikte iş görmektedir. Aşağıdaki </a:t>
            </a:r>
            <a:r>
              <a:rPr lang="tr-TR" sz="1800" b="0" i="0" dirty="0" err="1">
                <a:solidFill>
                  <a:srgbClr val="000000"/>
                </a:solidFill>
                <a:effectLst/>
                <a:latin typeface="Times New Roman" panose="02020603050405020304" pitchFamily="18" charset="0"/>
              </a:rPr>
              <a:t>Boole</a:t>
            </a:r>
            <a:r>
              <a:rPr lang="tr-TR" sz="1800" b="0" i="0" dirty="0">
                <a:solidFill>
                  <a:srgbClr val="000000"/>
                </a:solidFill>
                <a:effectLst/>
                <a:latin typeface="Times New Roman" panose="02020603050405020304" pitchFamily="18" charset="0"/>
              </a:rPr>
              <a:t> cebri işlemlerinden hangisi yanlış verilmiştir?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x(y + z) = </a:t>
            </a:r>
            <a:r>
              <a:rPr lang="tr-TR" sz="1800" b="0" i="0" dirty="0" err="1">
                <a:solidFill>
                  <a:srgbClr val="000000"/>
                </a:solidFill>
                <a:effectLst/>
                <a:latin typeface="Times New Roman" panose="02020603050405020304" pitchFamily="18" charset="0"/>
              </a:rPr>
              <a:t>xy</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xz</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b. x(1 - x) = xx’ = 0</a:t>
            </a:r>
          </a:p>
          <a:p>
            <a:r>
              <a:rPr lang="tr-TR" sz="1800" b="0" i="0" dirty="0">
                <a:solidFill>
                  <a:srgbClr val="000000"/>
                </a:solidFill>
                <a:effectLst/>
                <a:latin typeface="Times New Roman" panose="02020603050405020304" pitchFamily="18" charset="0"/>
              </a:rPr>
              <a:t>c. x + 0 = x</a:t>
            </a:r>
            <a:r>
              <a:rPr lang="tr-TR" dirty="0"/>
              <a:t> </a:t>
            </a:r>
          </a:p>
          <a:p>
            <a:r>
              <a:rPr lang="tr-TR" sz="1800" b="0" i="0" dirty="0">
                <a:solidFill>
                  <a:srgbClr val="000000"/>
                </a:solidFill>
                <a:effectLst/>
                <a:latin typeface="Times New Roman" panose="02020603050405020304" pitchFamily="18" charset="0"/>
              </a:rPr>
              <a:t>d. A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B = AB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A’B’</a:t>
            </a:r>
          </a:p>
          <a:p>
            <a:r>
              <a:rPr lang="tr-TR" sz="1800" b="0" i="0" dirty="0">
                <a:solidFill>
                  <a:srgbClr val="000000"/>
                </a:solidFill>
                <a:effectLst/>
                <a:latin typeface="Times New Roman" panose="02020603050405020304" pitchFamily="18" charset="0"/>
              </a:rPr>
              <a:t>e. A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B = B’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(A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B)</a:t>
            </a:r>
            <a:r>
              <a:rPr lang="tr-TR" dirty="0"/>
              <a:t> </a:t>
            </a:r>
            <a:br>
              <a:rPr lang="tr-TR" dirty="0"/>
            </a:br>
            <a:br>
              <a:rPr lang="tr-TR" dirty="0"/>
            </a:br>
            <a:br>
              <a:rPr lang="tr-TR" dirty="0"/>
            </a:br>
            <a:endParaRPr lang="tr-TR" dirty="0"/>
          </a:p>
        </p:txBody>
      </p:sp>
    </p:spTree>
    <p:extLst>
      <p:ext uri="{BB962C8B-B14F-4D97-AF65-F5344CB8AC3E}">
        <p14:creationId xmlns:p14="http://schemas.microsoft.com/office/powerpoint/2010/main" val="2592872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a:extLst>
              <a:ext uri="{FF2B5EF4-FFF2-40B4-BE49-F238E27FC236}">
                <a16:creationId xmlns:a16="http://schemas.microsoft.com/office/drawing/2014/main" id="{777EB7E0-45A6-198A-C7B2-B9EC96E808B3}"/>
              </a:ext>
            </a:extLst>
          </p:cNvPr>
          <p:cNvSpPr txBox="1"/>
          <p:nvPr/>
        </p:nvSpPr>
        <p:spPr>
          <a:xfrm>
            <a:off x="786384" y="1234440"/>
            <a:ext cx="10707624" cy="1200329"/>
          </a:xfrm>
          <a:prstGeom prst="rect">
            <a:avLst/>
          </a:prstGeom>
          <a:noFill/>
        </p:spPr>
        <p:txBody>
          <a:bodyPr wrap="square">
            <a:spAutoFit/>
          </a:bodyPr>
          <a:lstStyle/>
          <a:p>
            <a:br>
              <a:rPr lang="tr-TR" dirty="0"/>
            </a:br>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 </a:t>
            </a:r>
            <a:r>
              <a:rPr lang="tr-TR" dirty="0"/>
              <a:t> </a:t>
            </a:r>
            <a:br>
              <a:rPr lang="tr-TR" dirty="0"/>
            </a:br>
            <a:endParaRPr lang="tr-TR" sz="1800" b="0" i="0" dirty="0">
              <a:solidFill>
                <a:srgbClr val="000000"/>
              </a:solidFill>
              <a:effectLst/>
              <a:latin typeface="Times New Roman" panose="02020603050405020304" pitchFamily="18" charset="0"/>
            </a:endParaRPr>
          </a:p>
        </p:txBody>
      </p:sp>
      <p:sp>
        <p:nvSpPr>
          <p:cNvPr id="3" name="Metin kutusu 2">
            <a:extLst>
              <a:ext uri="{FF2B5EF4-FFF2-40B4-BE49-F238E27FC236}">
                <a16:creationId xmlns:a16="http://schemas.microsoft.com/office/drawing/2014/main" id="{25E73976-B49D-4B63-89C5-DF3E220D1849}"/>
              </a:ext>
            </a:extLst>
          </p:cNvPr>
          <p:cNvSpPr txBox="1"/>
          <p:nvPr/>
        </p:nvSpPr>
        <p:spPr>
          <a:xfrm>
            <a:off x="786384" y="301752"/>
            <a:ext cx="10619232" cy="4893647"/>
          </a:xfrm>
          <a:prstGeom prst="rect">
            <a:avLst/>
          </a:prstGeom>
          <a:noFill/>
        </p:spPr>
        <p:txBody>
          <a:bodyPr wrap="square">
            <a:spAutoFit/>
          </a:bodyPr>
          <a:lstStyle/>
          <a:p>
            <a:r>
              <a:rPr lang="tr-TR" sz="2000" b="1" i="0" dirty="0">
                <a:solidFill>
                  <a:srgbClr val="000000"/>
                </a:solidFill>
                <a:effectLst/>
                <a:latin typeface="Times New Roman" panose="02020603050405020304" pitchFamily="18" charset="0"/>
              </a:rPr>
              <a:t>5. TAM NORMAL BİÇİME İNDİRGEME YÖNTEMİ</a:t>
            </a:r>
          </a:p>
          <a:p>
            <a:endParaRPr lang="tr-TR" sz="2000" b="1" i="0" dirty="0">
              <a:solidFill>
                <a:srgbClr val="000000"/>
              </a:solidFill>
              <a:effectLst/>
              <a:latin typeface="Times New Roman" panose="02020603050405020304" pitchFamily="18" charset="0"/>
            </a:endParaRPr>
          </a:p>
          <a:p>
            <a:r>
              <a:rPr lang="tr-TR" sz="2000" b="1" i="0" dirty="0">
                <a:solidFill>
                  <a:srgbClr val="000000"/>
                </a:solidFill>
                <a:effectLst/>
                <a:latin typeface="Times New Roman" panose="02020603050405020304" pitchFamily="18" charset="0"/>
              </a:rPr>
              <a:t>5.1. Tam Normal Biçime İndirgeme</a:t>
            </a:r>
          </a:p>
          <a:p>
            <a:pPr algn="just"/>
            <a:r>
              <a:rPr lang="tr-TR" sz="1800" b="0" i="0" dirty="0">
                <a:solidFill>
                  <a:srgbClr val="000000"/>
                </a:solidFill>
                <a:effectLst/>
                <a:latin typeface="Times New Roman" panose="02020603050405020304" pitchFamily="18" charset="0"/>
              </a:rPr>
              <a:t>Bu denetleme yöntemi, herhangi bir ifadedeki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ve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eklemlerini taşıyan bileşenleri, daha önce </a:t>
            </a:r>
            <a:r>
              <a:rPr lang="tr-TR" sz="1800" b="0" i="0" dirty="0" err="1">
                <a:solidFill>
                  <a:srgbClr val="000000"/>
                </a:solidFill>
                <a:effectLst/>
                <a:latin typeface="Times New Roman" panose="02020603050405020304" pitchFamily="18" charset="0"/>
              </a:rPr>
              <a:t>Boole</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Cebiri</a:t>
            </a:r>
            <a:r>
              <a:rPr lang="tr-TR" sz="1800" b="0" i="0" dirty="0">
                <a:solidFill>
                  <a:srgbClr val="000000"/>
                </a:solidFill>
                <a:effectLst/>
                <a:latin typeface="Times New Roman" panose="02020603050405020304" pitchFamily="18" charset="0"/>
              </a:rPr>
              <a:t> başlığı altında incelemiş olduğumuz bir takım eşdeğerliklerin yardımıyla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eklemiyle kurulmuş,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eklemi ile bir araya getirilmiş (</a:t>
            </a:r>
            <a:r>
              <a:rPr lang="tr-TR" sz="1800" b="0" i="0" dirty="0" err="1">
                <a:solidFill>
                  <a:srgbClr val="000000"/>
                </a:solidFill>
                <a:effectLst/>
                <a:latin typeface="Times New Roman" panose="02020603050405020304" pitchFamily="18" charset="0"/>
              </a:rPr>
              <a:t>pqr</a:t>
            </a:r>
            <a:r>
              <a:rPr lang="tr-TR" sz="1800" b="0" i="0" dirty="0">
                <a:solidFill>
                  <a:srgbClr val="000000"/>
                </a:solidFill>
                <a:effectLst/>
                <a:latin typeface="Times New Roman" panose="02020603050405020304" pitchFamily="18" charset="0"/>
              </a:rPr>
              <a:t> sırasında) tam bileşenlere dönüştürme işlemidir.</a:t>
            </a:r>
          </a:p>
          <a:p>
            <a:pPr algn="just"/>
            <a:endParaRPr lang="tr-TR" dirty="0">
              <a:solidFill>
                <a:srgbClr val="000000"/>
              </a:solidFill>
              <a:latin typeface="Times New Roman" panose="02020603050405020304" pitchFamily="18" charset="0"/>
            </a:endParaRPr>
          </a:p>
          <a:p>
            <a:pPr algn="just"/>
            <a:r>
              <a:rPr lang="tr-TR" dirty="0"/>
              <a:t> </a:t>
            </a:r>
            <a:r>
              <a:rPr lang="tr-TR" sz="1800" b="0" i="0" dirty="0">
                <a:solidFill>
                  <a:srgbClr val="000000"/>
                </a:solidFill>
                <a:effectLst/>
                <a:latin typeface="Times New Roman" panose="02020603050405020304" pitchFamily="18" charset="0"/>
              </a:rPr>
              <a:t>Bu dönüştürme işlemi için öncelikle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ve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eklemlerinin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ve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eklemleri cinsinden gösterimlerinin belirlenmesi gerekir. Geleneksel mantık bölümünde, koşullu önermelerin “ve” eklemiyle nasıl ifade edildiği örnek üzerinden izah edilmişti. Burada benzeri bir örnekle, sonrasında sıralanacak olan eşdeğerliklerin daha anlaşılır kılınmasına çalışılacaktır:</a:t>
            </a:r>
          </a:p>
          <a:p>
            <a:pPr algn="just"/>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“Baharın </a:t>
            </a:r>
            <a:r>
              <a:rPr lang="tr-TR" sz="1800" b="0" i="0" dirty="0" err="1">
                <a:solidFill>
                  <a:srgbClr val="000000"/>
                </a:solidFill>
                <a:effectLst/>
                <a:latin typeface="Times New Roman" panose="02020603050405020304" pitchFamily="18" charset="0"/>
              </a:rPr>
              <a:t>gelişi”nin</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A</a:t>
            </a:r>
            <a:r>
              <a:rPr lang="tr-TR" sz="1800" b="0" i="0" dirty="0">
                <a:solidFill>
                  <a:srgbClr val="000000"/>
                </a:solidFill>
                <a:effectLst/>
                <a:latin typeface="Times New Roman" panose="02020603050405020304" pitchFamily="18" charset="0"/>
              </a:rPr>
              <a:t>, “İnsanların mutlu </a:t>
            </a:r>
            <a:r>
              <a:rPr lang="tr-TR" sz="1800" b="0" i="0" dirty="0" err="1">
                <a:solidFill>
                  <a:srgbClr val="000000"/>
                </a:solidFill>
                <a:effectLst/>
                <a:latin typeface="Times New Roman" panose="02020603050405020304" pitchFamily="18" charset="0"/>
              </a:rPr>
              <a:t>olması”nın</a:t>
            </a:r>
            <a:r>
              <a:rPr lang="tr-TR" sz="1800" b="0" i="0" dirty="0">
                <a:solidFill>
                  <a:srgbClr val="000000"/>
                </a:solidFill>
                <a:effectLst/>
                <a:latin typeface="Times New Roman" panose="02020603050405020304" pitchFamily="18" charset="0"/>
              </a:rPr>
              <a:t> ise </a:t>
            </a:r>
            <a:r>
              <a:rPr lang="tr-TR" sz="1800" b="1" i="0" dirty="0">
                <a:solidFill>
                  <a:srgbClr val="000000"/>
                </a:solidFill>
                <a:effectLst/>
                <a:latin typeface="Times New Roman" panose="02020603050405020304" pitchFamily="18" charset="0"/>
              </a:rPr>
              <a:t>B </a:t>
            </a:r>
            <a:r>
              <a:rPr lang="tr-TR" sz="1800" b="0" i="0" dirty="0">
                <a:solidFill>
                  <a:srgbClr val="000000"/>
                </a:solidFill>
                <a:effectLst/>
                <a:latin typeface="Times New Roman" panose="02020603050405020304" pitchFamily="18" charset="0"/>
              </a:rPr>
              <a:t>ile temsil edilmesi durumunda “Bahar gelir ise insanlar mutlu olur” önermesi </a:t>
            </a:r>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B) </a:t>
            </a:r>
            <a:r>
              <a:rPr lang="tr-TR" sz="1800" b="0" i="0" dirty="0">
                <a:solidFill>
                  <a:srgbClr val="000000"/>
                </a:solidFill>
                <a:effectLst/>
                <a:latin typeface="Times New Roman" panose="02020603050405020304" pitchFamily="18" charset="0"/>
              </a:rPr>
              <a:t>şeklinde gösterilir. Bu önerme “Bahar gelince insanların mutlu olmaması söz konusu olamaz” önermesiyle özdeştir. İkinci önermenin sembolik gösterimi </a:t>
            </a:r>
            <a:r>
              <a:rPr lang="tr-TR" sz="1800" b="0" i="0" dirty="0">
                <a:solidFill>
                  <a:srgbClr val="000000"/>
                </a:solidFill>
                <a:effectLst/>
                <a:latin typeface="Symbol" panose="05050102010706020507" pitchFamily="18" charset="2"/>
              </a:rPr>
              <a:t></a:t>
            </a:r>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Bı</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Times New Roman" panose="02020603050405020304" pitchFamily="18" charset="0"/>
              </a:rPr>
              <a:t>olduğuna göre</a:t>
            </a:r>
            <a:r>
              <a:rPr lang="tr-TR" dirty="0"/>
              <a:t> </a:t>
            </a:r>
            <a:br>
              <a:rPr lang="tr-TR" dirty="0"/>
            </a:br>
            <a:br>
              <a:rPr lang="tr-TR" dirty="0"/>
            </a:br>
            <a:endParaRPr lang="tr-TR" dirty="0"/>
          </a:p>
        </p:txBody>
      </p:sp>
    </p:spTree>
    <p:extLst>
      <p:ext uri="{BB962C8B-B14F-4D97-AF65-F5344CB8AC3E}">
        <p14:creationId xmlns:p14="http://schemas.microsoft.com/office/powerpoint/2010/main" val="30844324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28A24E1D-5E11-F236-CCCD-26E5CFF1B08A}"/>
              </a:ext>
            </a:extLst>
          </p:cNvPr>
          <p:cNvSpPr txBox="1"/>
          <p:nvPr/>
        </p:nvSpPr>
        <p:spPr>
          <a:xfrm>
            <a:off x="877824" y="274320"/>
            <a:ext cx="8263890" cy="4801314"/>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5. Aşağıdakilerden hangisi yanlış bir sadeleştirme işlemine örnektir?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AA = A</a:t>
            </a:r>
          </a:p>
          <a:p>
            <a:r>
              <a:rPr lang="tr-TR" sz="1800" b="0" i="0" dirty="0">
                <a:solidFill>
                  <a:srgbClr val="000000"/>
                </a:solidFill>
                <a:effectLst/>
                <a:latin typeface="Times New Roman" panose="02020603050405020304" pitchFamily="18" charset="0"/>
              </a:rPr>
              <a:t>b. AA’</a:t>
            </a:r>
            <a:r>
              <a:rPr lang="tr-TR" sz="1050" b="0" i="0" dirty="0">
                <a:solidFill>
                  <a:srgbClr val="000000"/>
                </a:solidFill>
                <a:effectLst/>
                <a:latin typeface="Times New Roman" panose="02020603050405020304" pitchFamily="18" charset="0"/>
              </a:rPr>
              <a:t> </a:t>
            </a:r>
            <a:r>
              <a:rPr lang="tr-TR" sz="1800" b="0" i="0" dirty="0">
                <a:solidFill>
                  <a:srgbClr val="000000"/>
                </a:solidFill>
                <a:effectLst/>
                <a:latin typeface="Times New Roman" panose="02020603050405020304" pitchFamily="18" charset="0"/>
              </a:rPr>
              <a:t>= Y</a:t>
            </a:r>
          </a:p>
          <a:p>
            <a:r>
              <a:rPr lang="tr-TR" sz="1800" b="0" i="0" dirty="0">
                <a:solidFill>
                  <a:srgbClr val="000000"/>
                </a:solidFill>
                <a:effectLst/>
                <a:latin typeface="Times New Roman" panose="02020603050405020304" pitchFamily="18" charset="0"/>
              </a:rPr>
              <a:t>c. ABCD...</a:t>
            </a:r>
            <a:r>
              <a:rPr lang="tr-TR" dirty="0">
                <a:solidFill>
                  <a:srgbClr val="000000"/>
                </a:solidFill>
                <a:latin typeface="Times New Roman" panose="02020603050405020304" pitchFamily="18" charset="0"/>
              </a:rPr>
              <a:t>A’</a:t>
            </a:r>
            <a:r>
              <a:rPr lang="tr-TR" sz="1050" b="0" i="0" dirty="0">
                <a:solidFill>
                  <a:srgbClr val="000000"/>
                </a:solidFill>
                <a:effectLst/>
                <a:latin typeface="Times New Roman" panose="02020603050405020304" pitchFamily="18" charset="0"/>
              </a:rPr>
              <a:t> </a:t>
            </a:r>
            <a:r>
              <a:rPr lang="tr-TR" sz="1800" b="0" i="0" dirty="0">
                <a:solidFill>
                  <a:srgbClr val="000000"/>
                </a:solidFill>
                <a:effectLst/>
                <a:latin typeface="Times New Roman" panose="02020603050405020304" pitchFamily="18" charset="0"/>
              </a:rPr>
              <a:t>= Y</a:t>
            </a:r>
          </a:p>
          <a:p>
            <a:r>
              <a:rPr lang="tr-TR" sz="1800" b="0" i="0" dirty="0">
                <a:solidFill>
                  <a:srgbClr val="000000"/>
                </a:solidFill>
                <a:effectLst/>
                <a:latin typeface="Times New Roman" panose="02020603050405020304" pitchFamily="18" charset="0"/>
              </a:rPr>
              <a:t>d. A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A = </a:t>
            </a:r>
            <a:r>
              <a:rPr lang="tr-TR" dirty="0">
                <a:solidFill>
                  <a:srgbClr val="000000"/>
                </a:solidFill>
                <a:latin typeface="Times New Roman" panose="02020603050405020304" pitchFamily="18" charset="0"/>
              </a:rPr>
              <a:t>A’</a:t>
            </a:r>
            <a:endParaRPr lang="tr-TR" sz="105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e. A </a:t>
            </a:r>
            <a:r>
              <a:rPr lang="tr-TR" sz="1800" b="0" i="0" dirty="0">
                <a:solidFill>
                  <a:srgbClr val="000000"/>
                </a:solidFill>
                <a:effectLst/>
                <a:latin typeface="Symbol" panose="05050102010706020507" pitchFamily="18" charset="2"/>
              </a:rPr>
              <a:t> </a:t>
            </a:r>
            <a:r>
              <a:rPr lang="tr-TR" dirty="0">
                <a:solidFill>
                  <a:srgbClr val="000000"/>
                </a:solidFill>
                <a:latin typeface="Times New Roman" panose="02020603050405020304" pitchFamily="18" charset="0"/>
              </a:rPr>
              <a:t>A’</a:t>
            </a:r>
            <a:r>
              <a:rPr lang="tr-TR" sz="1050" b="0" i="0" dirty="0">
                <a:solidFill>
                  <a:srgbClr val="000000"/>
                </a:solidFill>
                <a:effectLst/>
                <a:latin typeface="Times New Roman" panose="02020603050405020304" pitchFamily="18" charset="0"/>
              </a:rPr>
              <a:t> </a:t>
            </a:r>
            <a:r>
              <a:rPr lang="tr-TR" sz="1800" b="0" i="0" dirty="0">
                <a:solidFill>
                  <a:srgbClr val="000000"/>
                </a:solidFill>
                <a:effectLst/>
                <a:latin typeface="Times New Roman" panose="02020603050405020304" pitchFamily="18" charset="0"/>
              </a:rPr>
              <a:t>= D</a:t>
            </a:r>
            <a:r>
              <a:rPr lang="tr-TR" dirty="0"/>
              <a:t> </a:t>
            </a:r>
          </a:p>
          <a:p>
            <a:endParaRPr lang="tr-TR" dirty="0"/>
          </a:p>
          <a:p>
            <a:r>
              <a:rPr lang="tr-TR" sz="1800" b="0" i="0" dirty="0">
                <a:solidFill>
                  <a:srgbClr val="000000"/>
                </a:solidFill>
                <a:effectLst/>
                <a:latin typeface="Times New Roman" panose="02020603050405020304" pitchFamily="18" charset="0"/>
              </a:rPr>
              <a:t>6. Aşağıdakilerden hangisi yanlış bir dönüştürme işlemine örnektir?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(A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B) = (A’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B)</a:t>
            </a:r>
          </a:p>
          <a:p>
            <a:r>
              <a:rPr lang="tr-TR" sz="1800" b="0" i="0" dirty="0">
                <a:solidFill>
                  <a:srgbClr val="000000"/>
                </a:solidFill>
                <a:effectLst/>
                <a:latin typeface="Times New Roman" panose="02020603050405020304" pitchFamily="18" charset="0"/>
              </a:rPr>
              <a:t>b.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(A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B) = AB’</a:t>
            </a:r>
          </a:p>
          <a:p>
            <a:r>
              <a:rPr lang="tr-TR" sz="1800" b="0" i="0" dirty="0">
                <a:solidFill>
                  <a:srgbClr val="000000"/>
                </a:solidFill>
                <a:effectLst/>
                <a:latin typeface="Times New Roman" panose="02020603050405020304" pitchFamily="18" charset="0"/>
              </a:rPr>
              <a:t>c. (A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B) = (AB </a:t>
            </a:r>
            <a:r>
              <a:rPr lang="tr-TR" sz="1800" b="0" i="0" dirty="0">
                <a:solidFill>
                  <a:srgbClr val="000000"/>
                </a:solidFill>
                <a:effectLst/>
                <a:latin typeface="Symbol" panose="05050102010706020507" pitchFamily="18" charset="2"/>
              </a:rPr>
              <a:t> </a:t>
            </a:r>
            <a:r>
              <a:rPr lang="tr-TR" dirty="0">
                <a:solidFill>
                  <a:srgbClr val="000000"/>
                </a:solidFill>
                <a:latin typeface="Times New Roman" panose="02020603050405020304" pitchFamily="18" charset="0"/>
              </a:rPr>
              <a:t>A’B’</a:t>
            </a:r>
            <a:r>
              <a:rPr lang="tr-TR" sz="1800" b="0" i="0" dirty="0">
                <a:solidFill>
                  <a:srgbClr val="000000"/>
                </a:solidFill>
                <a:effectLst/>
                <a:latin typeface="Times New Roman" panose="02020603050405020304" pitchFamily="18" charset="0"/>
              </a:rPr>
              <a:t>)</a:t>
            </a:r>
          </a:p>
          <a:p>
            <a:r>
              <a:rPr lang="tr-TR" sz="1800" b="0" i="0" dirty="0">
                <a:solidFill>
                  <a:srgbClr val="000000"/>
                </a:solidFill>
                <a:effectLst/>
                <a:latin typeface="Times New Roman" panose="02020603050405020304" pitchFamily="18" charset="0"/>
              </a:rPr>
              <a:t>d.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(A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B) = (AB’ </a:t>
            </a:r>
            <a:r>
              <a:rPr lang="tr-TR" sz="1800" b="0" i="0" dirty="0">
                <a:solidFill>
                  <a:srgbClr val="000000"/>
                </a:solidFill>
                <a:effectLst/>
                <a:latin typeface="Symbol" panose="05050102010706020507" pitchFamily="18" charset="2"/>
              </a:rPr>
              <a:t> </a:t>
            </a:r>
            <a:r>
              <a:rPr lang="tr-TR" dirty="0">
                <a:solidFill>
                  <a:srgbClr val="000000"/>
                </a:solidFill>
                <a:latin typeface="Times New Roman" panose="02020603050405020304" pitchFamily="18" charset="0"/>
              </a:rPr>
              <a:t>A’</a:t>
            </a:r>
            <a:r>
              <a:rPr lang="tr-TR" sz="1800" b="0" i="0" dirty="0">
                <a:solidFill>
                  <a:srgbClr val="000000"/>
                </a:solidFill>
                <a:effectLst/>
                <a:latin typeface="Times New Roman" panose="02020603050405020304" pitchFamily="18" charset="0"/>
              </a:rPr>
              <a:t>B)</a:t>
            </a:r>
          </a:p>
          <a:p>
            <a:r>
              <a:rPr lang="tr-TR" sz="1800" b="0" i="0" dirty="0">
                <a:solidFill>
                  <a:srgbClr val="000000"/>
                </a:solidFill>
                <a:effectLst/>
                <a:latin typeface="Times New Roman" panose="02020603050405020304" pitchFamily="18" charset="0"/>
              </a:rPr>
              <a:t>e. (A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B) = AB’</a:t>
            </a:r>
            <a:r>
              <a:rPr lang="tr-TR" dirty="0"/>
              <a:t> </a:t>
            </a:r>
            <a:br>
              <a:rPr lang="tr-TR" dirty="0"/>
            </a:br>
            <a:br>
              <a:rPr lang="tr-TR" dirty="0"/>
            </a:br>
            <a:endParaRPr lang="tr-TR" dirty="0"/>
          </a:p>
        </p:txBody>
      </p:sp>
    </p:spTree>
    <p:extLst>
      <p:ext uri="{BB962C8B-B14F-4D97-AF65-F5344CB8AC3E}">
        <p14:creationId xmlns:p14="http://schemas.microsoft.com/office/powerpoint/2010/main" val="26438328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2424A1EA-92A0-E549-1E11-7EEDA047D8E5}"/>
              </a:ext>
            </a:extLst>
          </p:cNvPr>
          <p:cNvSpPr txBox="1"/>
          <p:nvPr/>
        </p:nvSpPr>
        <p:spPr>
          <a:xfrm>
            <a:off x="733806" y="370207"/>
            <a:ext cx="9077706" cy="6186309"/>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7. “p, q ve r” gibi üç değişkenli bir çıkarım “Tam Normal Biçime İndirgeme yöntemi” ile denetleniyor. Denetleme sonucu “geçerli ve tutarlı” ise sonuç satırında kaç farklı sıralı </a:t>
            </a:r>
            <a:r>
              <a:rPr lang="tr-TR" sz="1800" b="0" i="0" dirty="0" err="1">
                <a:solidFill>
                  <a:srgbClr val="000000"/>
                </a:solidFill>
                <a:effectLst/>
                <a:latin typeface="Times New Roman" panose="02020603050405020304" pitchFamily="18" charset="0"/>
              </a:rPr>
              <a:t>pqr</a:t>
            </a:r>
            <a:r>
              <a:rPr lang="tr-TR" sz="1800" b="0" i="0" dirty="0">
                <a:solidFill>
                  <a:srgbClr val="000000"/>
                </a:solidFill>
                <a:effectLst/>
                <a:latin typeface="Times New Roman" panose="02020603050405020304" pitchFamily="18" charset="0"/>
              </a:rPr>
              <a:t> biçimine ulaşılmıştır?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2</a:t>
            </a:r>
          </a:p>
          <a:p>
            <a:r>
              <a:rPr lang="tr-TR" sz="1800" b="0" i="0" dirty="0">
                <a:solidFill>
                  <a:srgbClr val="000000"/>
                </a:solidFill>
                <a:effectLst/>
                <a:latin typeface="Times New Roman" panose="02020603050405020304" pitchFamily="18" charset="0"/>
              </a:rPr>
              <a:t>b. 4</a:t>
            </a:r>
          </a:p>
          <a:p>
            <a:r>
              <a:rPr lang="tr-TR" sz="1800" b="0" i="0" dirty="0">
                <a:solidFill>
                  <a:srgbClr val="000000"/>
                </a:solidFill>
                <a:effectLst/>
                <a:latin typeface="Times New Roman" panose="02020603050405020304" pitchFamily="18" charset="0"/>
              </a:rPr>
              <a:t>c. 8</a:t>
            </a:r>
          </a:p>
          <a:p>
            <a:r>
              <a:rPr lang="tr-TR" sz="1800" b="0" i="0" dirty="0">
                <a:solidFill>
                  <a:srgbClr val="000000"/>
                </a:solidFill>
                <a:effectLst/>
                <a:latin typeface="Times New Roman" panose="02020603050405020304" pitchFamily="18" charset="0"/>
              </a:rPr>
              <a:t>d. 10</a:t>
            </a:r>
          </a:p>
          <a:p>
            <a:r>
              <a:rPr lang="tr-TR" sz="1800" b="0" i="0" dirty="0">
                <a:solidFill>
                  <a:srgbClr val="000000"/>
                </a:solidFill>
                <a:effectLst/>
                <a:latin typeface="Times New Roman" panose="02020603050405020304" pitchFamily="18" charset="0"/>
              </a:rPr>
              <a:t>e. 12</a:t>
            </a:r>
            <a:r>
              <a:rPr lang="tr-TR" dirty="0"/>
              <a:t> </a:t>
            </a:r>
          </a:p>
          <a:p>
            <a:endParaRPr lang="tr-TR" dirty="0"/>
          </a:p>
          <a:p>
            <a:r>
              <a:rPr lang="tr-TR" sz="1800" b="0" i="0" dirty="0">
                <a:solidFill>
                  <a:srgbClr val="000000"/>
                </a:solidFill>
                <a:effectLst/>
                <a:latin typeface="Times New Roman" panose="02020603050405020304" pitchFamily="18" charset="0"/>
              </a:rPr>
              <a:t>8. “p, q ve r” gibi üç değişkenli bir çıkarım “Tam Normal Biçime İndirgeme  yöntemi” ile denetleniyor. Denetleme sonucu “geçersiz ama tutarlı” ise sonuç satırında en az kaç “doğru” değeri vardır?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1</a:t>
            </a:r>
          </a:p>
          <a:p>
            <a:r>
              <a:rPr lang="tr-TR" sz="1800" b="0" i="0" dirty="0">
                <a:solidFill>
                  <a:srgbClr val="000000"/>
                </a:solidFill>
                <a:effectLst/>
                <a:latin typeface="Times New Roman" panose="02020603050405020304" pitchFamily="18" charset="0"/>
              </a:rPr>
              <a:t>b. 2</a:t>
            </a:r>
            <a:r>
              <a:rPr lang="tr-TR" dirty="0"/>
              <a:t> </a:t>
            </a:r>
          </a:p>
          <a:p>
            <a:r>
              <a:rPr lang="tr-TR" sz="1800" b="0" i="0" dirty="0">
                <a:solidFill>
                  <a:srgbClr val="000000"/>
                </a:solidFill>
                <a:effectLst/>
                <a:latin typeface="Times New Roman" panose="02020603050405020304" pitchFamily="18" charset="0"/>
              </a:rPr>
              <a:t>c. 3</a:t>
            </a:r>
          </a:p>
          <a:p>
            <a:r>
              <a:rPr lang="tr-TR" sz="1800" b="0" i="0" dirty="0">
                <a:solidFill>
                  <a:srgbClr val="000000"/>
                </a:solidFill>
                <a:effectLst/>
                <a:latin typeface="Times New Roman" panose="02020603050405020304" pitchFamily="18" charset="0"/>
              </a:rPr>
              <a:t>d. 5</a:t>
            </a:r>
          </a:p>
          <a:p>
            <a:r>
              <a:rPr lang="tr-TR" sz="1800" b="0" i="0" dirty="0">
                <a:solidFill>
                  <a:srgbClr val="000000"/>
                </a:solidFill>
                <a:effectLst/>
                <a:latin typeface="Times New Roman" panose="02020603050405020304" pitchFamily="18" charset="0"/>
              </a:rPr>
              <a:t>e. 8</a:t>
            </a:r>
            <a:r>
              <a:rPr lang="tr-TR" dirty="0"/>
              <a:t> </a:t>
            </a:r>
            <a:br>
              <a:rPr lang="tr-TR" dirty="0"/>
            </a:br>
            <a:br>
              <a:rPr lang="tr-TR" dirty="0"/>
            </a:br>
            <a:br>
              <a:rPr lang="tr-TR" dirty="0"/>
            </a:br>
            <a:endParaRPr lang="tr-TR" dirty="0"/>
          </a:p>
        </p:txBody>
      </p:sp>
    </p:spTree>
    <p:extLst>
      <p:ext uri="{BB962C8B-B14F-4D97-AF65-F5344CB8AC3E}">
        <p14:creationId xmlns:p14="http://schemas.microsoft.com/office/powerpoint/2010/main" val="10830472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7CB76B2A-C722-D6E5-0E42-DB882AE4C6F4}"/>
              </a:ext>
            </a:extLst>
          </p:cNvPr>
          <p:cNvSpPr txBox="1"/>
          <p:nvPr/>
        </p:nvSpPr>
        <p:spPr>
          <a:xfrm>
            <a:off x="1099566" y="452503"/>
            <a:ext cx="10010394" cy="5632311"/>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9. “p, q ve r” gibi üç değişkenli bir çıkarım “Tam Normal Biçime İndirgeme yöntemi” ile denetleniyor. Denetleme sonucu “geçersiz ve tutarsız” ise sonuç satırında en az kaç “doğru” değeri vardır?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1</a:t>
            </a:r>
          </a:p>
          <a:p>
            <a:r>
              <a:rPr lang="tr-TR" sz="1800" b="0" i="0" dirty="0">
                <a:solidFill>
                  <a:srgbClr val="000000"/>
                </a:solidFill>
                <a:effectLst/>
                <a:latin typeface="Times New Roman" panose="02020603050405020304" pitchFamily="18" charset="0"/>
              </a:rPr>
              <a:t>b. 2</a:t>
            </a:r>
          </a:p>
          <a:p>
            <a:r>
              <a:rPr lang="tr-TR" sz="1800" b="0" i="0" dirty="0">
                <a:solidFill>
                  <a:srgbClr val="000000"/>
                </a:solidFill>
                <a:effectLst/>
                <a:latin typeface="Times New Roman" panose="02020603050405020304" pitchFamily="18" charset="0"/>
              </a:rPr>
              <a:t>c. 3</a:t>
            </a:r>
          </a:p>
          <a:p>
            <a:r>
              <a:rPr lang="tr-TR" sz="1800" b="0" i="0" dirty="0">
                <a:solidFill>
                  <a:srgbClr val="000000"/>
                </a:solidFill>
                <a:effectLst/>
                <a:latin typeface="Times New Roman" panose="02020603050405020304" pitchFamily="18" charset="0"/>
              </a:rPr>
              <a:t>d. 5</a:t>
            </a:r>
          </a:p>
          <a:p>
            <a:r>
              <a:rPr lang="tr-TR" sz="1800" b="0" i="0" dirty="0">
                <a:solidFill>
                  <a:srgbClr val="000000"/>
                </a:solidFill>
                <a:effectLst/>
                <a:latin typeface="Times New Roman" panose="02020603050405020304" pitchFamily="18" charset="0"/>
              </a:rPr>
              <a:t>e. 0</a:t>
            </a:r>
            <a:r>
              <a:rPr lang="tr-TR" dirty="0"/>
              <a:t> </a:t>
            </a:r>
          </a:p>
          <a:p>
            <a:endParaRPr lang="tr-TR" dirty="0"/>
          </a:p>
          <a:p>
            <a:r>
              <a:rPr lang="tr-TR" sz="1800" b="0" i="0" dirty="0">
                <a:solidFill>
                  <a:srgbClr val="000000"/>
                </a:solidFill>
                <a:effectLst/>
                <a:latin typeface="Times New Roman" panose="02020603050405020304" pitchFamily="18" charset="0"/>
              </a:rPr>
              <a:t>10. “p, q ve r” gibi üç değişkenli iki çıkarımın “Tam Normal Biçime İndirgeme yöntemi” ile eşdeğerlikleri denetleniyor. Denetleme sonucu “eşdeğer değil ” ise sonuç satırında en fazla kaç “</a:t>
            </a:r>
            <a:r>
              <a:rPr lang="tr-TR" sz="1800" b="0" i="0" dirty="0" err="1">
                <a:solidFill>
                  <a:srgbClr val="000000"/>
                </a:solidFill>
                <a:effectLst/>
                <a:latin typeface="Times New Roman" panose="02020603050405020304" pitchFamily="18" charset="0"/>
              </a:rPr>
              <a:t>pqr</a:t>
            </a:r>
            <a:r>
              <a:rPr lang="tr-TR" sz="1800" b="0" i="0" dirty="0">
                <a:solidFill>
                  <a:srgbClr val="000000"/>
                </a:solidFill>
                <a:effectLst/>
                <a:latin typeface="Times New Roman" panose="02020603050405020304" pitchFamily="18" charset="0"/>
              </a:rPr>
              <a:t>” sıralı üçlüsü olabilir?</a:t>
            </a:r>
          </a:p>
          <a:p>
            <a:endParaRPr lang="tr-TR" sz="1800" b="0" i="0">
              <a:solidFill>
                <a:srgbClr val="000000"/>
              </a:solidFill>
              <a:effectLst/>
              <a:latin typeface="Times New Roman" panose="02020603050405020304" pitchFamily="18" charset="0"/>
            </a:endParaRPr>
          </a:p>
          <a:p>
            <a:r>
              <a:rPr lang="tr-TR" sz="1800" b="0" i="0">
                <a:solidFill>
                  <a:srgbClr val="000000"/>
                </a:solidFill>
                <a:effectLst/>
                <a:latin typeface="Times New Roman" panose="02020603050405020304" pitchFamily="18" charset="0"/>
              </a:rPr>
              <a:t>a</a:t>
            </a:r>
            <a:r>
              <a:rPr lang="tr-TR" sz="1800" b="0" i="0" dirty="0">
                <a:solidFill>
                  <a:srgbClr val="000000"/>
                </a:solidFill>
                <a:effectLst/>
                <a:latin typeface="Times New Roman" panose="02020603050405020304" pitchFamily="18" charset="0"/>
              </a:rPr>
              <a:t>. 8</a:t>
            </a:r>
          </a:p>
          <a:p>
            <a:r>
              <a:rPr lang="tr-TR" sz="1800" b="0" i="0" dirty="0">
                <a:solidFill>
                  <a:srgbClr val="000000"/>
                </a:solidFill>
                <a:effectLst/>
                <a:latin typeface="Times New Roman" panose="02020603050405020304" pitchFamily="18" charset="0"/>
              </a:rPr>
              <a:t>b. 7</a:t>
            </a:r>
          </a:p>
          <a:p>
            <a:r>
              <a:rPr lang="tr-TR" sz="1800" b="0" i="0" dirty="0">
                <a:solidFill>
                  <a:srgbClr val="000000"/>
                </a:solidFill>
                <a:effectLst/>
                <a:latin typeface="Times New Roman" panose="02020603050405020304" pitchFamily="18" charset="0"/>
              </a:rPr>
              <a:t>c. 6</a:t>
            </a:r>
          </a:p>
          <a:p>
            <a:r>
              <a:rPr lang="tr-TR" sz="1800" b="0" i="0" dirty="0">
                <a:solidFill>
                  <a:srgbClr val="000000"/>
                </a:solidFill>
                <a:effectLst/>
                <a:latin typeface="Times New Roman" panose="02020603050405020304" pitchFamily="18" charset="0"/>
              </a:rPr>
              <a:t>d. 5</a:t>
            </a:r>
          </a:p>
          <a:p>
            <a:r>
              <a:rPr lang="tr-TR" sz="1800" b="0" i="0" dirty="0">
                <a:solidFill>
                  <a:srgbClr val="000000"/>
                </a:solidFill>
                <a:effectLst/>
                <a:latin typeface="Times New Roman" panose="02020603050405020304" pitchFamily="18" charset="0"/>
              </a:rPr>
              <a:t>e. 4</a:t>
            </a:r>
            <a:r>
              <a:rPr lang="tr-TR" dirty="0"/>
              <a:t> </a:t>
            </a:r>
            <a:br>
              <a:rPr lang="tr-TR" dirty="0"/>
            </a:br>
            <a:br>
              <a:rPr lang="tr-TR" dirty="0"/>
            </a:br>
            <a:endParaRPr lang="tr-TR" dirty="0"/>
          </a:p>
        </p:txBody>
      </p:sp>
    </p:spTree>
    <p:extLst>
      <p:ext uri="{BB962C8B-B14F-4D97-AF65-F5344CB8AC3E}">
        <p14:creationId xmlns:p14="http://schemas.microsoft.com/office/powerpoint/2010/main" val="63358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0AB29F6-8FC3-38C0-4793-0E119E7549C9}"/>
              </a:ext>
            </a:extLst>
          </p:cNvPr>
          <p:cNvSpPr txBox="1"/>
          <p:nvPr/>
        </p:nvSpPr>
        <p:spPr>
          <a:xfrm>
            <a:off x="612648" y="585217"/>
            <a:ext cx="10866338" cy="5909310"/>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B) </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a:t>
            </a:r>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B’) </a:t>
            </a:r>
            <a:r>
              <a:rPr lang="tr-TR" sz="1800" b="0" i="0" dirty="0">
                <a:solidFill>
                  <a:srgbClr val="000000"/>
                </a:solidFill>
                <a:effectLst/>
                <a:latin typeface="Times New Roman" panose="02020603050405020304" pitchFamily="18" charset="0"/>
              </a:rPr>
              <a:t>olmaktadır.</a:t>
            </a:r>
          </a:p>
          <a:p>
            <a:r>
              <a:rPr lang="tr-TR" sz="1800" b="0" i="0" dirty="0">
                <a:solidFill>
                  <a:srgbClr val="000000"/>
                </a:solidFill>
                <a:effectLst/>
                <a:latin typeface="Times New Roman" panose="02020603050405020304" pitchFamily="18" charset="0"/>
              </a:rPr>
              <a:t>De Morgan Kanunlarına göre ikinci önermedeki </a:t>
            </a:r>
            <a:r>
              <a:rPr lang="tr-TR" sz="1800" b="1" i="0" dirty="0">
                <a:solidFill>
                  <a:srgbClr val="000000"/>
                </a:solidFill>
                <a:effectLst/>
                <a:latin typeface="Times New Roman" panose="02020603050405020304" pitchFamily="18" charset="0"/>
              </a:rPr>
              <a:t>“</a:t>
            </a:r>
            <a:r>
              <a:rPr lang="tr-TR" sz="1800" b="0" i="0" dirty="0">
                <a:solidFill>
                  <a:srgbClr val="000000"/>
                </a:solidFill>
                <a:effectLst/>
                <a:latin typeface="Symbol" panose="05050102010706020507" pitchFamily="18" charset="2"/>
              </a:rPr>
              <a:t></a:t>
            </a:r>
            <a:r>
              <a:rPr lang="tr-TR" sz="1800" b="1" i="0" dirty="0">
                <a:solidFill>
                  <a:srgbClr val="000000"/>
                </a:solidFill>
                <a:effectLst/>
                <a:latin typeface="Times New Roman" panose="02020603050405020304" pitchFamily="18" charset="0"/>
              </a:rPr>
              <a:t>”</a:t>
            </a:r>
            <a:r>
              <a:rPr lang="tr-TR" sz="1800" b="0" i="0" dirty="0">
                <a:solidFill>
                  <a:srgbClr val="000000"/>
                </a:solidFill>
                <a:effectLst/>
                <a:latin typeface="Times New Roman" panose="02020603050405020304" pitchFamily="18" charset="0"/>
              </a:rPr>
              <a:t>in içeri alınması durumunda</a:t>
            </a:r>
          </a:p>
          <a:p>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B) </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a:t>
            </a:r>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B’) = (A’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B)</a:t>
            </a:r>
            <a:r>
              <a:rPr lang="tr-TR" dirty="0"/>
              <a:t> </a:t>
            </a:r>
          </a:p>
          <a:p>
            <a:endParaRPr lang="tr-TR" dirty="0"/>
          </a:p>
          <a:p>
            <a:r>
              <a:rPr lang="tr-TR" sz="1800" b="0" i="0" dirty="0">
                <a:solidFill>
                  <a:srgbClr val="000000"/>
                </a:solidFill>
                <a:effectLst/>
                <a:latin typeface="Times New Roman" panose="02020603050405020304" pitchFamily="18" charset="0"/>
              </a:rPr>
              <a:t>olur (</a:t>
            </a:r>
            <a:r>
              <a:rPr lang="tr-TR" sz="1800" b="0" i="0" dirty="0" err="1">
                <a:solidFill>
                  <a:srgbClr val="000000"/>
                </a:solidFill>
                <a:effectLst/>
                <a:latin typeface="Times New Roman" panose="02020603050405020304" pitchFamily="18" charset="0"/>
              </a:rPr>
              <a:t>Boole</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Cebirinde</a:t>
            </a:r>
            <a:r>
              <a:rPr lang="tr-TR" sz="1800" b="0" i="0" dirty="0">
                <a:solidFill>
                  <a:srgbClr val="000000"/>
                </a:solidFill>
                <a:effectLst/>
                <a:latin typeface="Times New Roman" panose="02020603050405020304" pitchFamily="18" charset="0"/>
              </a:rPr>
              <a:t> toplam ve çarpım işlemleri üzerinden gösterilen bu kanunlara göre “değil” parantez içerisine alındığında bileşenleri ayrı ayrı </a:t>
            </a:r>
            <a:r>
              <a:rPr lang="tr-TR" sz="1800" b="0" i="0" dirty="0" err="1">
                <a:solidFill>
                  <a:srgbClr val="000000"/>
                </a:solidFill>
                <a:effectLst/>
                <a:latin typeface="Times New Roman" panose="02020603050405020304" pitchFamily="18" charset="0"/>
              </a:rPr>
              <a:t>değillediği</a:t>
            </a:r>
            <a:r>
              <a:rPr lang="tr-TR" sz="1800" b="0" i="0" dirty="0">
                <a:solidFill>
                  <a:srgbClr val="000000"/>
                </a:solidFill>
                <a:effectLst/>
                <a:latin typeface="Times New Roman" panose="02020603050405020304" pitchFamily="18" charset="0"/>
              </a:rPr>
              <a:t> gibi işlemi (mantıkta eklemi) de dönüştürür).</a:t>
            </a:r>
            <a:r>
              <a:rPr lang="tr-TR" dirty="0"/>
              <a:t> </a:t>
            </a:r>
            <a:br>
              <a:rPr lang="tr-TR" dirty="0"/>
            </a:br>
            <a:endParaRPr lang="tr-TR" dirty="0"/>
          </a:p>
          <a:p>
            <a:r>
              <a:rPr lang="tr-TR" sz="1800" b="0" i="0" dirty="0">
                <a:solidFill>
                  <a:srgbClr val="000000"/>
                </a:solidFill>
                <a:effectLst/>
                <a:latin typeface="Times New Roman" panose="02020603050405020304" pitchFamily="18" charset="0"/>
              </a:rPr>
              <a:t>Eklemler arasındaki ilişkiler bahsinde açıklandığı üzere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çift yönlü koşulun ifadesidir. Buna göre söz konusu ilişki şu şekilde sembolleştirilebilir:</a:t>
            </a:r>
          </a:p>
          <a:p>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B) = (A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B)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(B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A)</a:t>
            </a:r>
          </a:p>
          <a:p>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B) = (A’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B)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(B’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A)</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İfadesi</a:t>
            </a:r>
            <a:r>
              <a:rPr lang="tr-TR" dirty="0">
                <a:solidFill>
                  <a:srgbClr val="000000"/>
                </a:solidFill>
                <a:latin typeface="Times New Roman" panose="02020603050405020304" pitchFamily="18" charset="0"/>
              </a:rPr>
              <a:t> </a:t>
            </a:r>
            <a:r>
              <a:rPr lang="tr-TR" sz="1800" b="0" i="0" dirty="0" err="1">
                <a:solidFill>
                  <a:srgbClr val="000000"/>
                </a:solidFill>
                <a:effectLst/>
                <a:latin typeface="Times New Roman" panose="02020603050405020304" pitchFamily="18" charset="0"/>
              </a:rPr>
              <a:t>Boole</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cebirinde</a:t>
            </a:r>
            <a:r>
              <a:rPr lang="tr-TR" dirty="0"/>
              <a:t> </a:t>
            </a:r>
          </a:p>
          <a:p>
            <a:r>
              <a:rPr lang="tr-TR" sz="1800" b="0" i="0" dirty="0">
                <a:solidFill>
                  <a:srgbClr val="000000"/>
                </a:solidFill>
                <a:effectLst/>
                <a:latin typeface="Times New Roman" panose="02020603050405020304" pitchFamily="18" charset="0"/>
              </a:rPr>
              <a:t>x(y + z) = </a:t>
            </a:r>
            <a:r>
              <a:rPr lang="tr-TR" sz="1800" b="0" i="0" dirty="0" err="1">
                <a:solidFill>
                  <a:srgbClr val="000000"/>
                </a:solidFill>
                <a:effectLst/>
                <a:latin typeface="Times New Roman" panose="02020603050405020304" pitchFamily="18" charset="0"/>
              </a:rPr>
              <a:t>xy</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xz</a:t>
            </a:r>
            <a:endParaRPr lang="tr-TR" sz="1800" b="0" i="0" dirty="0">
              <a:solidFill>
                <a:srgbClr val="000000"/>
              </a:solidFill>
              <a:effectLst/>
              <a:latin typeface="Times New Roman" panose="02020603050405020304" pitchFamily="18" charset="0"/>
            </a:endParaRP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biçiminde ifade edilen ve dördüncü bir bileşen için (v + x)(y + z) = </a:t>
            </a:r>
            <a:r>
              <a:rPr lang="tr-TR" sz="1800" b="0" i="0" dirty="0" err="1">
                <a:solidFill>
                  <a:srgbClr val="000000"/>
                </a:solidFill>
                <a:effectLst/>
                <a:latin typeface="Times New Roman" panose="02020603050405020304" pitchFamily="18" charset="0"/>
              </a:rPr>
              <a:t>vy</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vz</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xy</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xz</a:t>
            </a:r>
            <a:r>
              <a:rPr lang="tr-TR" sz="1800" b="0" i="0" dirty="0">
                <a:solidFill>
                  <a:srgbClr val="000000"/>
                </a:solidFill>
                <a:effectLst/>
                <a:latin typeface="Times New Roman" panose="02020603050405020304" pitchFamily="18" charset="0"/>
              </a:rPr>
              <a:t> biçiminde genişletilen, çarpmanın toplama üzerine dağılım işleminin mantıktaki karşılığı olarak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nin</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”n üzerine dağılım işlemi neticesinde</a:t>
            </a:r>
            <a:r>
              <a:rPr lang="tr-TR" dirty="0"/>
              <a:t> </a:t>
            </a:r>
            <a:br>
              <a:rPr lang="tr-TR" dirty="0"/>
            </a:br>
            <a:br>
              <a:rPr lang="tr-TR" dirty="0"/>
            </a:br>
            <a:br>
              <a:rPr lang="tr-TR" dirty="0"/>
            </a:br>
            <a:endParaRPr lang="tr-TR" dirty="0"/>
          </a:p>
        </p:txBody>
      </p:sp>
    </p:spTree>
    <p:extLst>
      <p:ext uri="{BB962C8B-B14F-4D97-AF65-F5344CB8AC3E}">
        <p14:creationId xmlns:p14="http://schemas.microsoft.com/office/powerpoint/2010/main" val="2955570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6DF999E4-40CF-4A3B-9CA3-6EA7117B7270}"/>
              </a:ext>
            </a:extLst>
          </p:cNvPr>
          <p:cNvSpPr txBox="1"/>
          <p:nvPr/>
        </p:nvSpPr>
        <p:spPr>
          <a:xfrm>
            <a:off x="785732" y="683187"/>
            <a:ext cx="10825842" cy="923330"/>
          </a:xfrm>
          <a:prstGeom prst="rect">
            <a:avLst/>
          </a:prstGeom>
          <a:noFill/>
        </p:spPr>
        <p:txBody>
          <a:bodyPr wrap="square">
            <a:spAutoFit/>
          </a:bodyPr>
          <a:lstStyle/>
          <a:p>
            <a:br>
              <a:rPr lang="tr-TR" dirty="0"/>
            </a:br>
            <a:br>
              <a:rPr lang="tr-TR" dirty="0"/>
            </a:br>
            <a:endParaRPr lang="tr-TR" dirty="0"/>
          </a:p>
        </p:txBody>
      </p:sp>
      <p:pic>
        <p:nvPicPr>
          <p:cNvPr id="4" name="Resim 3">
            <a:extLst>
              <a:ext uri="{FF2B5EF4-FFF2-40B4-BE49-F238E27FC236}">
                <a16:creationId xmlns:a16="http://schemas.microsoft.com/office/drawing/2014/main" id="{DE0A3298-DEAD-2C28-510F-81E48B00FCE1}"/>
              </a:ext>
            </a:extLst>
          </p:cNvPr>
          <p:cNvPicPr>
            <a:picLocks noChangeAspect="1"/>
          </p:cNvPicPr>
          <p:nvPr/>
        </p:nvPicPr>
        <p:blipFill>
          <a:blip r:embed="rId2"/>
          <a:stretch>
            <a:fillRect/>
          </a:stretch>
        </p:blipFill>
        <p:spPr>
          <a:xfrm>
            <a:off x="1344168" y="520325"/>
            <a:ext cx="2099119" cy="984603"/>
          </a:xfrm>
          <a:prstGeom prst="rect">
            <a:avLst/>
          </a:prstGeom>
        </p:spPr>
      </p:pic>
      <p:sp>
        <p:nvSpPr>
          <p:cNvPr id="6" name="Metin kutusu 5">
            <a:extLst>
              <a:ext uri="{FF2B5EF4-FFF2-40B4-BE49-F238E27FC236}">
                <a16:creationId xmlns:a16="http://schemas.microsoft.com/office/drawing/2014/main" id="{8BE93E78-445D-20EE-4469-C9BC5087259B}"/>
              </a:ext>
            </a:extLst>
          </p:cNvPr>
          <p:cNvSpPr txBox="1"/>
          <p:nvPr/>
        </p:nvSpPr>
        <p:spPr>
          <a:xfrm>
            <a:off x="996696" y="1606517"/>
            <a:ext cx="9592056" cy="3693319"/>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(A’B’</a:t>
            </a:r>
            <a:r>
              <a:rPr lang="tr-TR" sz="105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a:t>
            </a:r>
            <a:r>
              <a:rPr lang="tr-TR" b="1" dirty="0">
                <a:solidFill>
                  <a:srgbClr val="000000"/>
                </a:solidFill>
                <a:latin typeface="Times New Roman" panose="02020603050405020304" pitchFamily="18" charset="0"/>
              </a:rPr>
              <a:t>A’</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BB</a:t>
            </a:r>
            <a:r>
              <a:rPr lang="tr-TR" b="1" dirty="0">
                <a:solidFill>
                  <a:srgbClr val="000000"/>
                </a:solidFill>
                <a:latin typeface="Times New Roman" panose="02020603050405020304" pitchFamily="18" charset="0"/>
              </a:rPr>
              <a:t>’</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BA)</a:t>
            </a:r>
          </a:p>
          <a:p>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halini alır. Yine </a:t>
            </a:r>
            <a:r>
              <a:rPr lang="tr-TR" sz="1800" b="0" i="0" dirty="0" err="1">
                <a:solidFill>
                  <a:srgbClr val="000000"/>
                </a:solidFill>
                <a:effectLst/>
                <a:latin typeface="Times New Roman" panose="02020603050405020304" pitchFamily="18" charset="0"/>
              </a:rPr>
              <a:t>Boole</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Cebirindeki</a:t>
            </a:r>
            <a:endParaRPr lang="tr-TR" sz="1800" b="0" i="0" dirty="0">
              <a:solidFill>
                <a:srgbClr val="000000"/>
              </a:solidFill>
              <a:effectLst/>
              <a:latin typeface="Times New Roman" panose="02020603050405020304" pitchFamily="18" charset="0"/>
            </a:endParaRPr>
          </a:p>
          <a:p>
            <a:endParaRPr lang="tr-TR" sz="18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x(1 - x) = xx</a:t>
            </a:r>
            <a:r>
              <a:rPr lang="tr-TR" sz="1050" b="1" dirty="0">
                <a:solidFill>
                  <a:srgbClr val="000000"/>
                </a:solidFill>
                <a:latin typeface="Times New Roman" panose="02020603050405020304" pitchFamily="18" charset="0"/>
              </a:rPr>
              <a:t>’</a:t>
            </a:r>
            <a:r>
              <a:rPr lang="tr-TR" sz="1050" b="1"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 0</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eşdeğerliği gereği ifadedeki </a:t>
            </a:r>
            <a:r>
              <a:rPr lang="tr-TR" b="1" dirty="0">
                <a:solidFill>
                  <a:srgbClr val="000000"/>
                </a:solidFill>
                <a:latin typeface="Times New Roman" panose="02020603050405020304" pitchFamily="18" charset="0"/>
              </a:rPr>
              <a:t>A’</a:t>
            </a:r>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Times New Roman" panose="02020603050405020304" pitchFamily="18" charset="0"/>
              </a:rPr>
              <a:t>ile </a:t>
            </a:r>
            <a:r>
              <a:rPr lang="tr-TR" sz="1800" b="1" i="0" dirty="0">
                <a:solidFill>
                  <a:srgbClr val="000000"/>
                </a:solidFill>
                <a:effectLst/>
                <a:latin typeface="Times New Roman" panose="02020603050405020304" pitchFamily="18" charset="0"/>
              </a:rPr>
              <a:t>BB’ </a:t>
            </a:r>
            <a:r>
              <a:rPr lang="tr-TR" sz="1800" b="0" i="0" dirty="0">
                <a:solidFill>
                  <a:srgbClr val="000000"/>
                </a:solidFill>
                <a:effectLst/>
                <a:latin typeface="Times New Roman" panose="02020603050405020304" pitchFamily="18" charset="0"/>
              </a:rPr>
              <a:t>önermeleri “0”a eşdeğerdir yani “</a:t>
            </a:r>
            <a:r>
              <a:rPr lang="tr-TR" sz="1800" b="0" i="0" dirty="0" err="1">
                <a:solidFill>
                  <a:srgbClr val="000000"/>
                </a:solidFill>
                <a:effectLst/>
                <a:latin typeface="Times New Roman" panose="02020603050405020304" pitchFamily="18" charset="0"/>
              </a:rPr>
              <a:t>Y”tır</a:t>
            </a:r>
            <a:r>
              <a:rPr lang="tr-TR" sz="1800" b="0" i="0" dirty="0">
                <a:solidFill>
                  <a:srgbClr val="000000"/>
                </a:solidFill>
                <a:effectLst/>
                <a:latin typeface="Times New Roman" panose="02020603050405020304" pitchFamily="18" charset="0"/>
              </a:rPr>
              <a:t>. Bu durumda ifade</a:t>
            </a:r>
          </a:p>
          <a:p>
            <a:endParaRPr lang="tr-TR" sz="18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(A’B’</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Y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Y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BA)</a:t>
            </a:r>
            <a:r>
              <a:rPr lang="tr-TR" dirty="0"/>
              <a:t> </a:t>
            </a:r>
          </a:p>
          <a:p>
            <a:endParaRPr lang="tr-TR" dirty="0"/>
          </a:p>
          <a:p>
            <a:r>
              <a:rPr lang="tr-TR" sz="1800" b="0" i="0" dirty="0">
                <a:solidFill>
                  <a:srgbClr val="000000"/>
                </a:solidFill>
                <a:effectLst/>
                <a:latin typeface="Times New Roman" panose="02020603050405020304" pitchFamily="18" charset="0"/>
              </a:rPr>
              <a:t>olmaktadır. Ayrıca </a:t>
            </a:r>
            <a:r>
              <a:rPr lang="tr-TR" sz="1800" b="0" i="0" dirty="0" err="1">
                <a:solidFill>
                  <a:srgbClr val="000000"/>
                </a:solidFill>
                <a:effectLst/>
                <a:latin typeface="Times New Roman" panose="02020603050405020304" pitchFamily="18" charset="0"/>
              </a:rPr>
              <a:t>Quine</a:t>
            </a:r>
            <a:r>
              <a:rPr lang="tr-TR" sz="1800" b="0" i="0" dirty="0">
                <a:solidFill>
                  <a:srgbClr val="000000"/>
                </a:solidFill>
                <a:effectLst/>
                <a:latin typeface="Times New Roman" panose="02020603050405020304" pitchFamily="18" charset="0"/>
              </a:rPr>
              <a:t> yönteminde </a:t>
            </a:r>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Y = A” </a:t>
            </a:r>
            <a:r>
              <a:rPr lang="tr-TR" sz="1800" b="0" i="0" dirty="0">
                <a:solidFill>
                  <a:srgbClr val="000000"/>
                </a:solidFill>
                <a:effectLst/>
                <a:latin typeface="Times New Roman" panose="02020603050405020304" pitchFamily="18" charset="0"/>
              </a:rPr>
              <a:t>olarak karşımıza çıkan </a:t>
            </a:r>
            <a:r>
              <a:rPr lang="tr-TR" sz="1800" b="0" i="0" dirty="0" err="1">
                <a:solidFill>
                  <a:srgbClr val="000000"/>
                </a:solidFill>
                <a:effectLst/>
                <a:latin typeface="Times New Roman" panose="02020603050405020304" pitchFamily="18" charset="0"/>
              </a:rPr>
              <a:t>Boole</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Cebirinin</a:t>
            </a:r>
            <a:r>
              <a:rPr lang="tr-TR" dirty="0"/>
              <a:t> </a:t>
            </a:r>
            <a:br>
              <a:rPr lang="tr-TR" dirty="0"/>
            </a:br>
            <a:br>
              <a:rPr lang="tr-TR" dirty="0"/>
            </a:br>
            <a:endParaRPr lang="tr-TR" dirty="0"/>
          </a:p>
        </p:txBody>
      </p:sp>
    </p:spTree>
    <p:extLst>
      <p:ext uri="{BB962C8B-B14F-4D97-AF65-F5344CB8AC3E}">
        <p14:creationId xmlns:p14="http://schemas.microsoft.com/office/powerpoint/2010/main" val="1100933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5">
            <a:extLst>
              <a:ext uri="{FF2B5EF4-FFF2-40B4-BE49-F238E27FC236}">
                <a16:creationId xmlns:a16="http://schemas.microsoft.com/office/drawing/2014/main" id="{C7E0BC16-4E0C-AACD-E762-BD9507A4C204}"/>
              </a:ext>
            </a:extLst>
          </p:cNvPr>
          <p:cNvSpPr txBox="1"/>
          <p:nvPr/>
        </p:nvSpPr>
        <p:spPr>
          <a:xfrm>
            <a:off x="512064" y="384048"/>
            <a:ext cx="9381744" cy="4801314"/>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x + 0 = x</a:t>
            </a:r>
          </a:p>
          <a:p>
            <a:r>
              <a:rPr lang="tr-TR" sz="1800" b="0" i="0" dirty="0">
                <a:solidFill>
                  <a:srgbClr val="000000"/>
                </a:solidFill>
                <a:effectLst/>
                <a:latin typeface="Times New Roman" panose="02020603050405020304" pitchFamily="18" charset="0"/>
              </a:rPr>
              <a:t>eşdeğerliği gereği ifadenin son hali </a:t>
            </a:r>
            <a:r>
              <a:rPr lang="tr-TR" sz="1800" b="1" i="0" dirty="0">
                <a:solidFill>
                  <a:srgbClr val="000000"/>
                </a:solidFill>
                <a:effectLst/>
                <a:latin typeface="Times New Roman" panose="02020603050405020304" pitchFamily="18" charset="0"/>
              </a:rPr>
              <a:t>(A’B’</a:t>
            </a:r>
            <a:r>
              <a:rPr lang="tr-TR" sz="105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BA) </a:t>
            </a:r>
            <a:r>
              <a:rPr lang="tr-TR" sz="1800" b="0" i="0" dirty="0">
                <a:solidFill>
                  <a:srgbClr val="000000"/>
                </a:solidFill>
                <a:effectLst/>
                <a:latin typeface="Times New Roman" panose="02020603050405020304" pitchFamily="18" charset="0"/>
              </a:rPr>
              <a:t>olur. Standart yazımı itibariyle </a:t>
            </a:r>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B)</a:t>
            </a:r>
          </a:p>
          <a:p>
            <a:endParaRPr lang="tr-TR" sz="18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(AB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A’B</a:t>
            </a:r>
            <a:r>
              <a:rPr lang="tr-TR" b="1" dirty="0">
                <a:solidFill>
                  <a:srgbClr val="000000"/>
                </a:solidFill>
                <a:latin typeface="Times New Roman" panose="02020603050405020304" pitchFamily="18" charset="0"/>
              </a:rPr>
              <a:t>’</a:t>
            </a:r>
            <a:r>
              <a:rPr lang="tr-TR" sz="1800" b="1" i="0" dirty="0">
                <a:solidFill>
                  <a:srgbClr val="000000"/>
                </a:solidFill>
                <a:effectLst/>
                <a:latin typeface="Times New Roman" panose="02020603050405020304" pitchFamily="18" charset="0"/>
              </a:rPr>
              <a:t>)</a:t>
            </a:r>
          </a:p>
          <a:p>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şeklinde gösterilir. </a:t>
            </a:r>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B)</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nin</a:t>
            </a:r>
            <a:r>
              <a:rPr lang="tr-TR" sz="1800" b="0" i="0" dirty="0">
                <a:solidFill>
                  <a:srgbClr val="000000"/>
                </a:solidFill>
                <a:effectLst/>
                <a:latin typeface="Times New Roman" panose="02020603050405020304" pitchFamily="18" charset="0"/>
              </a:rPr>
              <a:t> eşdeğeri tespit edildiğine göre De Morgan Kanunları yardımıyla </a:t>
            </a:r>
            <a:r>
              <a:rPr lang="tr-TR" sz="1800" b="0" i="0" dirty="0">
                <a:solidFill>
                  <a:srgbClr val="000000"/>
                </a:solidFill>
                <a:effectLst/>
                <a:latin typeface="Symbol" panose="05050102010706020507" pitchFamily="18" charset="2"/>
              </a:rPr>
              <a:t></a:t>
            </a:r>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B)</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nin</a:t>
            </a:r>
            <a:r>
              <a:rPr lang="tr-TR" sz="1800" b="0" i="0" dirty="0">
                <a:solidFill>
                  <a:srgbClr val="000000"/>
                </a:solidFill>
                <a:effectLst/>
                <a:latin typeface="Times New Roman" panose="02020603050405020304" pitchFamily="18" charset="0"/>
              </a:rPr>
              <a:t> eşdeğeri de kolaylıkla gösterilebilir:</a:t>
            </a:r>
            <a:r>
              <a:rPr lang="tr-TR" dirty="0"/>
              <a:t> </a:t>
            </a:r>
          </a:p>
          <a:p>
            <a:endParaRPr lang="tr-TR" dirty="0"/>
          </a:p>
          <a:p>
            <a:r>
              <a:rPr lang="tr-TR" sz="1800" b="0" i="0" dirty="0">
                <a:solidFill>
                  <a:srgbClr val="000000"/>
                </a:solidFill>
                <a:effectLst/>
                <a:latin typeface="Symbol" panose="05050102010706020507" pitchFamily="18" charset="2"/>
              </a:rPr>
              <a:t></a:t>
            </a:r>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B) = </a:t>
            </a:r>
            <a:r>
              <a:rPr lang="tr-TR" sz="1800" b="0" i="0" dirty="0">
                <a:solidFill>
                  <a:srgbClr val="000000"/>
                </a:solidFill>
                <a:effectLst/>
                <a:latin typeface="Symbol" panose="05050102010706020507" pitchFamily="18" charset="2"/>
              </a:rPr>
              <a:t></a:t>
            </a:r>
            <a:r>
              <a:rPr lang="tr-TR" sz="1800" b="1" i="0" dirty="0">
                <a:solidFill>
                  <a:srgbClr val="000000"/>
                </a:solidFill>
                <a:effectLst/>
                <a:latin typeface="Times New Roman" panose="02020603050405020304" pitchFamily="18" charset="0"/>
              </a:rPr>
              <a:t>(AB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A’B’) = </a:t>
            </a:r>
            <a:r>
              <a:rPr lang="tr-TR" sz="1800" b="0" i="0" dirty="0">
                <a:solidFill>
                  <a:srgbClr val="000000"/>
                </a:solidFill>
                <a:effectLst/>
                <a:latin typeface="Symbol" panose="05050102010706020507" pitchFamily="18" charset="2"/>
              </a:rPr>
              <a:t></a:t>
            </a:r>
            <a:r>
              <a:rPr lang="tr-TR" sz="1800" b="1" i="0" dirty="0">
                <a:solidFill>
                  <a:srgbClr val="000000"/>
                </a:solidFill>
                <a:effectLst/>
                <a:latin typeface="Times New Roman" panose="02020603050405020304" pitchFamily="18" charset="0"/>
              </a:rPr>
              <a:t>(AB)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(A’B’)</a:t>
            </a:r>
          </a:p>
          <a:p>
            <a:r>
              <a:rPr lang="tr-TR" sz="1800" b="1" i="0" dirty="0">
                <a:solidFill>
                  <a:srgbClr val="000000"/>
                </a:solidFill>
                <a:effectLst/>
                <a:latin typeface="Times New Roman" panose="02020603050405020304" pitchFamily="18" charset="0"/>
              </a:rPr>
              <a:t>= (A’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B’)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B)</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olur. Elde edilen ifadede dağılım işlemi uygulandığında</a:t>
            </a:r>
            <a:r>
              <a:rPr lang="tr-TR" dirty="0"/>
              <a:t> </a:t>
            </a:r>
          </a:p>
          <a:p>
            <a:endParaRPr lang="tr-TR" dirty="0"/>
          </a:p>
          <a:p>
            <a:br>
              <a:rPr lang="tr-TR" dirty="0"/>
            </a:br>
            <a:br>
              <a:rPr lang="tr-TR" dirty="0"/>
            </a:br>
            <a:endParaRPr lang="tr-TR" dirty="0"/>
          </a:p>
          <a:p>
            <a:endParaRPr lang="tr-TR" dirty="0"/>
          </a:p>
        </p:txBody>
      </p:sp>
      <p:pic>
        <p:nvPicPr>
          <p:cNvPr id="8" name="Resim 7">
            <a:extLst>
              <a:ext uri="{FF2B5EF4-FFF2-40B4-BE49-F238E27FC236}">
                <a16:creationId xmlns:a16="http://schemas.microsoft.com/office/drawing/2014/main" id="{EBFBC6A0-7CC2-F7FB-F159-2AF77C2E5416}"/>
              </a:ext>
            </a:extLst>
          </p:cNvPr>
          <p:cNvPicPr>
            <a:picLocks noChangeAspect="1"/>
          </p:cNvPicPr>
          <p:nvPr/>
        </p:nvPicPr>
        <p:blipFill>
          <a:blip r:embed="rId2"/>
          <a:stretch>
            <a:fillRect/>
          </a:stretch>
        </p:blipFill>
        <p:spPr>
          <a:xfrm>
            <a:off x="1078992" y="3819193"/>
            <a:ext cx="2043112" cy="1024950"/>
          </a:xfrm>
          <a:prstGeom prst="rect">
            <a:avLst/>
          </a:prstGeom>
        </p:spPr>
      </p:pic>
    </p:spTree>
    <p:extLst>
      <p:ext uri="{BB962C8B-B14F-4D97-AF65-F5344CB8AC3E}">
        <p14:creationId xmlns:p14="http://schemas.microsoft.com/office/powerpoint/2010/main" val="2709958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6A7E1EA-C0B9-6AD6-46C0-347770A9C0F4}"/>
              </a:ext>
            </a:extLst>
          </p:cNvPr>
          <p:cNvSpPr txBox="1"/>
          <p:nvPr/>
        </p:nvSpPr>
        <p:spPr>
          <a:xfrm>
            <a:off x="722376" y="155448"/>
            <a:ext cx="10241280" cy="646331"/>
          </a:xfrm>
          <a:prstGeom prst="rect">
            <a:avLst/>
          </a:prstGeom>
          <a:noFill/>
        </p:spPr>
        <p:txBody>
          <a:bodyPr wrap="square">
            <a:spAutoFit/>
          </a:bodyPr>
          <a:lstStyle/>
          <a:p>
            <a:pPr algn="just"/>
            <a:br>
              <a:rPr lang="tr-TR" dirty="0"/>
            </a:br>
            <a:endParaRPr lang="tr-TR" dirty="0"/>
          </a:p>
        </p:txBody>
      </p:sp>
      <p:sp>
        <p:nvSpPr>
          <p:cNvPr id="7" name="Metin kutusu 6">
            <a:extLst>
              <a:ext uri="{FF2B5EF4-FFF2-40B4-BE49-F238E27FC236}">
                <a16:creationId xmlns:a16="http://schemas.microsoft.com/office/drawing/2014/main" id="{0ED452DA-2216-4CA8-7467-4AD51C4AF67C}"/>
              </a:ext>
            </a:extLst>
          </p:cNvPr>
          <p:cNvSpPr txBox="1"/>
          <p:nvPr/>
        </p:nvSpPr>
        <p:spPr>
          <a:xfrm>
            <a:off x="420624" y="228600"/>
            <a:ext cx="10634472" cy="4247317"/>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 (A’A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A’B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B’A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B’B)</a:t>
            </a:r>
          </a:p>
          <a:p>
            <a:r>
              <a:rPr lang="tr-TR" sz="1800" b="1" i="0" dirty="0">
                <a:solidFill>
                  <a:srgbClr val="000000"/>
                </a:solidFill>
                <a:effectLst/>
                <a:latin typeface="Times New Roman" panose="02020603050405020304" pitchFamily="18" charset="0"/>
              </a:rPr>
              <a:t>= (Y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A’B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B’A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Y)</a:t>
            </a:r>
          </a:p>
          <a:p>
            <a:r>
              <a:rPr lang="tr-TR" sz="1800" b="1" i="0" dirty="0">
                <a:solidFill>
                  <a:srgbClr val="000000"/>
                </a:solidFill>
                <a:effectLst/>
                <a:latin typeface="Times New Roman" panose="02020603050405020304" pitchFamily="18" charset="0"/>
              </a:rPr>
              <a:t>= (A’B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B’A)</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olur. Standart yazımı itibariyle </a:t>
            </a:r>
            <a:r>
              <a:rPr lang="tr-TR" sz="1800" b="0" i="0" dirty="0">
                <a:solidFill>
                  <a:srgbClr val="000000"/>
                </a:solidFill>
                <a:effectLst/>
                <a:latin typeface="Symbol" panose="05050102010706020507" pitchFamily="18" charset="2"/>
              </a:rPr>
              <a:t></a:t>
            </a:r>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B)</a:t>
            </a:r>
          </a:p>
          <a:p>
            <a:endParaRPr lang="tr-TR" sz="18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(AB’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A’B)</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şeklinde gösterilir.</a:t>
            </a:r>
          </a:p>
          <a:p>
            <a:r>
              <a:rPr lang="tr-TR" sz="1800" b="0" i="0" dirty="0">
                <a:solidFill>
                  <a:srgbClr val="000000"/>
                </a:solidFill>
                <a:effectLst/>
                <a:latin typeface="Times New Roman" panose="02020603050405020304" pitchFamily="18" charset="0"/>
              </a:rPr>
              <a:t>Bu eşdeğerliklerin tespiti vesilesiyle </a:t>
            </a:r>
            <a:r>
              <a:rPr lang="tr-TR" sz="1800" b="0" i="0" dirty="0" err="1">
                <a:solidFill>
                  <a:srgbClr val="000000"/>
                </a:solidFill>
                <a:effectLst/>
                <a:latin typeface="Times New Roman" panose="02020603050405020304" pitchFamily="18" charset="0"/>
              </a:rPr>
              <a:t>Boole</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cebiri</a:t>
            </a:r>
            <a:r>
              <a:rPr lang="tr-TR" sz="1800" b="0" i="0" dirty="0">
                <a:solidFill>
                  <a:srgbClr val="000000"/>
                </a:solidFill>
                <a:effectLst/>
                <a:latin typeface="Times New Roman" panose="02020603050405020304" pitchFamily="18" charset="0"/>
              </a:rPr>
              <a:t> ile ilişkisi de gösterilmiş olan “tam normal biçime indirgeme </a:t>
            </a:r>
            <a:r>
              <a:rPr lang="tr-TR" sz="1800" b="0" i="0" dirty="0" err="1">
                <a:solidFill>
                  <a:srgbClr val="000000"/>
                </a:solidFill>
                <a:effectLst/>
                <a:latin typeface="Times New Roman" panose="02020603050405020304" pitchFamily="18" charset="0"/>
              </a:rPr>
              <a:t>yöntemi”nde</a:t>
            </a:r>
            <a:r>
              <a:rPr lang="tr-TR" sz="1800" b="0" i="0" dirty="0">
                <a:solidFill>
                  <a:srgbClr val="000000"/>
                </a:solidFill>
                <a:effectLst/>
                <a:latin typeface="Times New Roman" panose="02020603050405020304" pitchFamily="18" charset="0"/>
              </a:rPr>
              <a:t> kullanılacak eşdeğerliklerin tümü şu şekilde sıralanır:</a:t>
            </a:r>
            <a:r>
              <a:rPr lang="tr-TR" dirty="0"/>
              <a:t> </a:t>
            </a:r>
            <a:br>
              <a:rPr lang="tr-TR" dirty="0"/>
            </a:br>
            <a:r>
              <a:rPr lang="tr-TR" dirty="0"/>
              <a:t> </a:t>
            </a:r>
            <a:br>
              <a:rPr lang="tr-TR" dirty="0"/>
            </a:br>
            <a:endParaRPr lang="tr-TR" sz="1800" b="0" i="0" dirty="0">
              <a:solidFill>
                <a:srgbClr val="000000"/>
              </a:solidFill>
              <a:effectLst/>
              <a:latin typeface="Times New Roman" panose="02020603050405020304" pitchFamily="18" charset="0"/>
            </a:endParaRPr>
          </a:p>
          <a:p>
            <a:pPr algn="just"/>
            <a:r>
              <a:rPr lang="tr-TR" dirty="0"/>
              <a:t> </a:t>
            </a:r>
            <a:br>
              <a:rPr lang="tr-TR" dirty="0"/>
            </a:br>
            <a:endParaRPr lang="tr-TR" dirty="0"/>
          </a:p>
        </p:txBody>
      </p:sp>
    </p:spTree>
    <p:extLst>
      <p:ext uri="{BB962C8B-B14F-4D97-AF65-F5344CB8AC3E}">
        <p14:creationId xmlns:p14="http://schemas.microsoft.com/office/powerpoint/2010/main" val="1878790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C99A05A9-2A6B-C29A-2421-F951B29ED58E}"/>
              </a:ext>
            </a:extLst>
          </p:cNvPr>
          <p:cNvSpPr txBox="1"/>
          <p:nvPr/>
        </p:nvSpPr>
        <p:spPr>
          <a:xfrm>
            <a:off x="685800" y="603504"/>
            <a:ext cx="10195560" cy="646331"/>
          </a:xfrm>
          <a:prstGeom prst="rect">
            <a:avLst/>
          </a:prstGeom>
          <a:noFill/>
        </p:spPr>
        <p:txBody>
          <a:bodyPr wrap="square">
            <a:spAutoFit/>
          </a:bodyPr>
          <a:lstStyle/>
          <a:p>
            <a:br>
              <a:rPr lang="tr-TR" dirty="0"/>
            </a:br>
            <a:endParaRPr lang="tr-TR" dirty="0"/>
          </a:p>
        </p:txBody>
      </p:sp>
      <p:pic>
        <p:nvPicPr>
          <p:cNvPr id="6" name="Resim 5">
            <a:extLst>
              <a:ext uri="{FF2B5EF4-FFF2-40B4-BE49-F238E27FC236}">
                <a16:creationId xmlns:a16="http://schemas.microsoft.com/office/drawing/2014/main" id="{DDDF201B-7865-0E4B-5EAB-673007410D81}"/>
              </a:ext>
            </a:extLst>
          </p:cNvPr>
          <p:cNvPicPr>
            <a:picLocks noChangeAspect="1"/>
          </p:cNvPicPr>
          <p:nvPr/>
        </p:nvPicPr>
        <p:blipFill>
          <a:blip r:embed="rId2"/>
          <a:stretch>
            <a:fillRect/>
          </a:stretch>
        </p:blipFill>
        <p:spPr>
          <a:xfrm>
            <a:off x="1183956" y="216818"/>
            <a:ext cx="4723067" cy="2699255"/>
          </a:xfrm>
          <a:prstGeom prst="rect">
            <a:avLst/>
          </a:prstGeom>
        </p:spPr>
      </p:pic>
      <p:pic>
        <p:nvPicPr>
          <p:cNvPr id="8" name="Resim 7">
            <a:extLst>
              <a:ext uri="{FF2B5EF4-FFF2-40B4-BE49-F238E27FC236}">
                <a16:creationId xmlns:a16="http://schemas.microsoft.com/office/drawing/2014/main" id="{CA685467-08CA-7B64-4EA2-CA5744899526}"/>
              </a:ext>
            </a:extLst>
          </p:cNvPr>
          <p:cNvPicPr>
            <a:picLocks noChangeAspect="1"/>
          </p:cNvPicPr>
          <p:nvPr/>
        </p:nvPicPr>
        <p:blipFill>
          <a:blip r:embed="rId3"/>
          <a:stretch>
            <a:fillRect/>
          </a:stretch>
        </p:blipFill>
        <p:spPr>
          <a:xfrm>
            <a:off x="1183956" y="3520056"/>
            <a:ext cx="6945059" cy="1641195"/>
          </a:xfrm>
          <a:prstGeom prst="rect">
            <a:avLst/>
          </a:prstGeom>
        </p:spPr>
      </p:pic>
    </p:spTree>
    <p:extLst>
      <p:ext uri="{BB962C8B-B14F-4D97-AF65-F5344CB8AC3E}">
        <p14:creationId xmlns:p14="http://schemas.microsoft.com/office/powerpoint/2010/main" val="2923972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a:extLst>
              <a:ext uri="{FF2B5EF4-FFF2-40B4-BE49-F238E27FC236}">
                <a16:creationId xmlns:a16="http://schemas.microsoft.com/office/drawing/2014/main" id="{08D21229-A180-5D41-4412-DE787FF5EDC7}"/>
              </a:ext>
            </a:extLst>
          </p:cNvPr>
          <p:cNvSpPr txBox="1"/>
          <p:nvPr/>
        </p:nvSpPr>
        <p:spPr>
          <a:xfrm>
            <a:off x="923544" y="2406230"/>
            <a:ext cx="9070848" cy="646331"/>
          </a:xfrm>
          <a:prstGeom prst="rect">
            <a:avLst/>
          </a:prstGeom>
          <a:noFill/>
        </p:spPr>
        <p:txBody>
          <a:bodyPr wrap="square">
            <a:spAutoFit/>
          </a:bodyPr>
          <a:lstStyle/>
          <a:p>
            <a:pPr algn="just"/>
            <a:br>
              <a:rPr lang="tr-TR" dirty="0"/>
            </a:br>
            <a:endParaRPr lang="tr-TR" dirty="0"/>
          </a:p>
        </p:txBody>
      </p:sp>
      <p:sp>
        <p:nvSpPr>
          <p:cNvPr id="11" name="Metin kutusu 10">
            <a:extLst>
              <a:ext uri="{FF2B5EF4-FFF2-40B4-BE49-F238E27FC236}">
                <a16:creationId xmlns:a16="http://schemas.microsoft.com/office/drawing/2014/main" id="{0EBEB695-0F7C-23DB-7749-164136AF1D59}"/>
              </a:ext>
            </a:extLst>
          </p:cNvPr>
          <p:cNvSpPr txBox="1"/>
          <p:nvPr/>
        </p:nvSpPr>
        <p:spPr>
          <a:xfrm>
            <a:off x="1179576" y="137160"/>
            <a:ext cx="9966960" cy="1754326"/>
          </a:xfrm>
          <a:prstGeom prst="rect">
            <a:avLst/>
          </a:prstGeom>
          <a:noFill/>
        </p:spPr>
        <p:txBody>
          <a:bodyPr wrap="square">
            <a:spAutoFit/>
          </a:bodyPr>
          <a:lstStyle/>
          <a:p>
            <a:pPr algn="just"/>
            <a:endParaRPr lang="tr-TR" sz="1800" b="0" i="0" dirty="0">
              <a:solidFill>
                <a:srgbClr val="000000"/>
              </a:solidFill>
              <a:effectLst/>
              <a:latin typeface="Times New Roman" panose="02020603050405020304" pitchFamily="18" charset="0"/>
            </a:endParaRPr>
          </a:p>
          <a:p>
            <a:pPr algn="just"/>
            <a:endParaRPr lang="tr-TR" dirty="0">
              <a:solidFill>
                <a:srgbClr val="000000"/>
              </a:solidFill>
              <a:latin typeface="Times New Roman" panose="02020603050405020304" pitchFamily="18" charset="0"/>
            </a:endParaRPr>
          </a:p>
          <a:p>
            <a:pPr algn="just"/>
            <a:endParaRPr lang="tr-TR" sz="1800" b="0" i="0" dirty="0">
              <a:solidFill>
                <a:srgbClr val="000000"/>
              </a:solidFill>
              <a:effectLst/>
              <a:latin typeface="Times New Roman" panose="02020603050405020304" pitchFamily="18" charset="0"/>
            </a:endParaRPr>
          </a:p>
          <a:p>
            <a:pPr algn="just"/>
            <a:endParaRPr lang="tr-TR" dirty="0">
              <a:solidFill>
                <a:srgbClr val="000000"/>
              </a:solidFill>
              <a:latin typeface="Times New Roman" panose="02020603050405020304" pitchFamily="18" charset="0"/>
            </a:endParaRPr>
          </a:p>
          <a:p>
            <a:pPr algn="just"/>
            <a:r>
              <a:rPr lang="tr-TR" dirty="0"/>
              <a:t> </a:t>
            </a:r>
            <a:br>
              <a:rPr lang="tr-TR" dirty="0"/>
            </a:br>
            <a:endParaRPr lang="tr-TR" dirty="0"/>
          </a:p>
        </p:txBody>
      </p:sp>
      <p:graphicFrame>
        <p:nvGraphicFramePr>
          <p:cNvPr id="9" name="Tablo 8">
            <a:extLst>
              <a:ext uri="{FF2B5EF4-FFF2-40B4-BE49-F238E27FC236}">
                <a16:creationId xmlns:a16="http://schemas.microsoft.com/office/drawing/2014/main" id="{3BEA6126-1002-219E-E24B-58C096C4DF30}"/>
              </a:ext>
            </a:extLst>
          </p:cNvPr>
          <p:cNvGraphicFramePr>
            <a:graphicFrameLocks noGrp="1"/>
          </p:cNvGraphicFramePr>
          <p:nvPr>
            <p:extLst>
              <p:ext uri="{D42A27DB-BD31-4B8C-83A1-F6EECF244321}">
                <p14:modId xmlns:p14="http://schemas.microsoft.com/office/powerpoint/2010/main" val="3401715651"/>
              </p:ext>
            </p:extLst>
          </p:nvPr>
        </p:nvGraphicFramePr>
        <p:xfrm>
          <a:off x="1415160" y="2500795"/>
          <a:ext cx="6000624" cy="365760"/>
        </p:xfrm>
        <a:graphic>
          <a:graphicData uri="http://schemas.openxmlformats.org/drawingml/2006/table">
            <a:tbl>
              <a:tblPr/>
              <a:tblGrid>
                <a:gridCol w="1037702">
                  <a:extLst>
                    <a:ext uri="{9D8B030D-6E8A-4147-A177-3AD203B41FA5}">
                      <a16:colId xmlns:a16="http://schemas.microsoft.com/office/drawing/2014/main" val="1942547633"/>
                    </a:ext>
                  </a:extLst>
                </a:gridCol>
                <a:gridCol w="4962922">
                  <a:extLst>
                    <a:ext uri="{9D8B030D-6E8A-4147-A177-3AD203B41FA5}">
                      <a16:colId xmlns:a16="http://schemas.microsoft.com/office/drawing/2014/main" val="168401684"/>
                    </a:ext>
                  </a:extLst>
                </a:gridCol>
              </a:tblGrid>
              <a:tr h="160109">
                <a:tc>
                  <a:txBody>
                    <a:bodyPr/>
                    <a:lstStyle/>
                    <a:p>
                      <a:endParaRPr lang="tr-TR" sz="1800" dirty="0">
                        <a:effectLst/>
                      </a:endParaRPr>
                    </a:p>
                  </a:txBody>
                  <a:tcPr anchor="ctr">
                    <a:lnL>
                      <a:noFill/>
                    </a:lnL>
                    <a:lnR>
                      <a:noFill/>
                    </a:lnR>
                    <a:lnT>
                      <a:noFill/>
                    </a:lnT>
                    <a:lnB>
                      <a:noFill/>
                    </a:lnB>
                    <a:noFill/>
                  </a:tcPr>
                </a:tc>
                <a:tc>
                  <a:txBody>
                    <a:bodyPr/>
                    <a:lstStyle/>
                    <a:p>
                      <a:endParaRPr lang="tr-TR" sz="1800" dirty="0">
                        <a:effectLst/>
                      </a:endParaRPr>
                    </a:p>
                  </a:txBody>
                  <a:tcPr anchor="ctr">
                    <a:lnL>
                      <a:noFill/>
                    </a:lnL>
                    <a:lnR>
                      <a:noFill/>
                    </a:lnR>
                    <a:lnT>
                      <a:noFill/>
                    </a:lnT>
                    <a:lnB>
                      <a:noFill/>
                    </a:lnB>
                    <a:noFill/>
                  </a:tcPr>
                </a:tc>
                <a:extLst>
                  <a:ext uri="{0D108BD9-81ED-4DB2-BD59-A6C34878D82A}">
                    <a16:rowId xmlns:a16="http://schemas.microsoft.com/office/drawing/2014/main" val="945024731"/>
                  </a:ext>
                </a:extLst>
              </a:tr>
            </a:tbl>
          </a:graphicData>
        </a:graphic>
      </p:graphicFrame>
      <p:sp>
        <p:nvSpPr>
          <p:cNvPr id="10" name="Rectangle 4">
            <a:extLst>
              <a:ext uri="{FF2B5EF4-FFF2-40B4-BE49-F238E27FC236}">
                <a16:creationId xmlns:a16="http://schemas.microsoft.com/office/drawing/2014/main" id="{8C58C96E-1DF1-CD4B-BF91-6768F753912C}"/>
              </a:ext>
            </a:extLst>
          </p:cNvPr>
          <p:cNvSpPr>
            <a:spLocks noChangeArrowheads="1"/>
          </p:cNvSpPr>
          <p:nvPr/>
        </p:nvSpPr>
        <p:spPr bwMode="auto">
          <a:xfrm>
            <a:off x="2221991" y="4419919"/>
            <a:ext cx="290779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tr-TR" altLang="tr-TR" sz="1800" b="0" i="0" u="none" strike="noStrike" cap="none" normalizeH="0" baseline="0" dirty="0">
                <a:ln>
                  <a:noFill/>
                </a:ln>
                <a:solidFill>
                  <a:schemeClr val="tx1"/>
                </a:solidFill>
                <a:effectLst/>
                <a:latin typeface="Arial" panose="020B0604020202020204" pitchFamily="34" charset="0"/>
              </a:rPr>
            </a:b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pic>
        <p:nvPicPr>
          <p:cNvPr id="13" name="Resim 12">
            <a:extLst>
              <a:ext uri="{FF2B5EF4-FFF2-40B4-BE49-F238E27FC236}">
                <a16:creationId xmlns:a16="http://schemas.microsoft.com/office/drawing/2014/main" id="{C5D88198-C5A3-ADEE-D1DC-C1A9E38F3844}"/>
              </a:ext>
            </a:extLst>
          </p:cNvPr>
          <p:cNvPicPr>
            <a:picLocks noChangeAspect="1"/>
          </p:cNvPicPr>
          <p:nvPr/>
        </p:nvPicPr>
        <p:blipFill>
          <a:blip r:embed="rId2"/>
          <a:stretch>
            <a:fillRect/>
          </a:stretch>
        </p:blipFill>
        <p:spPr>
          <a:xfrm>
            <a:off x="1289304" y="704646"/>
            <a:ext cx="5899404" cy="1422445"/>
          </a:xfrm>
          <a:prstGeom prst="rect">
            <a:avLst/>
          </a:prstGeom>
        </p:spPr>
      </p:pic>
      <p:pic>
        <p:nvPicPr>
          <p:cNvPr id="15" name="Resim 14">
            <a:extLst>
              <a:ext uri="{FF2B5EF4-FFF2-40B4-BE49-F238E27FC236}">
                <a16:creationId xmlns:a16="http://schemas.microsoft.com/office/drawing/2014/main" id="{3369A545-9190-9735-97D7-D524EEE5AFDA}"/>
              </a:ext>
            </a:extLst>
          </p:cNvPr>
          <p:cNvPicPr>
            <a:picLocks noChangeAspect="1"/>
          </p:cNvPicPr>
          <p:nvPr/>
        </p:nvPicPr>
        <p:blipFill>
          <a:blip r:embed="rId3"/>
          <a:stretch>
            <a:fillRect/>
          </a:stretch>
        </p:blipFill>
        <p:spPr>
          <a:xfrm>
            <a:off x="1312958" y="2961120"/>
            <a:ext cx="5875750" cy="2724146"/>
          </a:xfrm>
          <a:prstGeom prst="rect">
            <a:avLst/>
          </a:prstGeom>
        </p:spPr>
      </p:pic>
    </p:spTree>
    <p:extLst>
      <p:ext uri="{BB962C8B-B14F-4D97-AF65-F5344CB8AC3E}">
        <p14:creationId xmlns:p14="http://schemas.microsoft.com/office/powerpoint/2010/main" val="314636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525C9D3-2E4D-BC17-6E57-9440F16A0BDE}"/>
              </a:ext>
            </a:extLst>
          </p:cNvPr>
          <p:cNvSpPr txBox="1"/>
          <p:nvPr/>
        </p:nvSpPr>
        <p:spPr>
          <a:xfrm>
            <a:off x="1386840" y="393192"/>
            <a:ext cx="9418320" cy="923330"/>
          </a:xfrm>
          <a:prstGeom prst="rect">
            <a:avLst/>
          </a:prstGeom>
          <a:noFill/>
        </p:spPr>
        <p:txBody>
          <a:bodyPr wrap="square">
            <a:spAutoFit/>
          </a:bodyPr>
          <a:lstStyle/>
          <a:p>
            <a:pPr algn="just"/>
            <a:br>
              <a:rPr lang="tr-TR" dirty="0"/>
            </a:br>
            <a:br>
              <a:rPr lang="tr-TR" dirty="0"/>
            </a:br>
            <a:endParaRPr lang="tr-TR" dirty="0"/>
          </a:p>
        </p:txBody>
      </p:sp>
      <p:pic>
        <p:nvPicPr>
          <p:cNvPr id="7" name="Resim 6">
            <a:extLst>
              <a:ext uri="{FF2B5EF4-FFF2-40B4-BE49-F238E27FC236}">
                <a16:creationId xmlns:a16="http://schemas.microsoft.com/office/drawing/2014/main" id="{5EFB04A3-C979-B9A8-48E6-3A3F31AB36E5}"/>
              </a:ext>
            </a:extLst>
          </p:cNvPr>
          <p:cNvPicPr>
            <a:picLocks noChangeAspect="1"/>
          </p:cNvPicPr>
          <p:nvPr/>
        </p:nvPicPr>
        <p:blipFill>
          <a:blip r:embed="rId3"/>
          <a:stretch>
            <a:fillRect/>
          </a:stretch>
        </p:blipFill>
        <p:spPr>
          <a:xfrm>
            <a:off x="1124712" y="569214"/>
            <a:ext cx="6926580" cy="2226401"/>
          </a:xfrm>
          <a:prstGeom prst="rect">
            <a:avLst/>
          </a:prstGeom>
        </p:spPr>
      </p:pic>
      <p:sp>
        <p:nvSpPr>
          <p:cNvPr id="10" name="Metin kutusu 9">
            <a:extLst>
              <a:ext uri="{FF2B5EF4-FFF2-40B4-BE49-F238E27FC236}">
                <a16:creationId xmlns:a16="http://schemas.microsoft.com/office/drawing/2014/main" id="{E1FE2802-01F8-BFF2-F7FB-278C97981961}"/>
              </a:ext>
            </a:extLst>
          </p:cNvPr>
          <p:cNvSpPr txBox="1"/>
          <p:nvPr/>
        </p:nvSpPr>
        <p:spPr>
          <a:xfrm>
            <a:off x="1124712" y="3429000"/>
            <a:ext cx="9226296" cy="1261884"/>
          </a:xfrm>
          <a:prstGeom prst="rect">
            <a:avLst/>
          </a:prstGeom>
          <a:noFill/>
        </p:spPr>
        <p:txBody>
          <a:bodyPr wrap="square">
            <a:spAutoFit/>
          </a:bodyPr>
          <a:lstStyle/>
          <a:p>
            <a:r>
              <a:rPr lang="tr-TR" sz="2000" b="1" i="0" dirty="0">
                <a:solidFill>
                  <a:srgbClr val="000000"/>
                </a:solidFill>
                <a:effectLst/>
                <a:latin typeface="Times New Roman" panose="02020603050405020304" pitchFamily="18" charset="0"/>
              </a:rPr>
              <a:t>Önerme Denetlemesi</a:t>
            </a:r>
          </a:p>
          <a:p>
            <a:endParaRPr lang="tr-TR" sz="20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Örnek 1 </a:t>
            </a:r>
            <a:r>
              <a:rPr lang="tr-TR" sz="1800" b="0" i="0" dirty="0">
                <a:solidFill>
                  <a:srgbClr val="000000"/>
                </a:solidFill>
                <a:effectLst/>
                <a:latin typeface="Times New Roman" panose="02020603050405020304" pitchFamily="18" charset="0"/>
              </a:rPr>
              <a:t>(Çözümlemede kullanılan kısaltma NEG, </a:t>
            </a:r>
            <a:r>
              <a:rPr lang="tr-TR" sz="1800" b="0" i="0" dirty="0" err="1">
                <a:solidFill>
                  <a:srgbClr val="000000"/>
                </a:solidFill>
                <a:effectLst/>
                <a:latin typeface="Times New Roman" panose="02020603050405020304" pitchFamily="18" charset="0"/>
              </a:rPr>
              <a:t>no’lu</a:t>
            </a:r>
            <a:r>
              <a:rPr lang="tr-TR" sz="1800" b="0" i="0" dirty="0">
                <a:solidFill>
                  <a:srgbClr val="000000"/>
                </a:solidFill>
                <a:effectLst/>
                <a:latin typeface="Times New Roman" panose="02020603050405020304" pitchFamily="18" charset="0"/>
              </a:rPr>
              <a:t> eşdeğerlik gereği anlamına gelmektedir).</a:t>
            </a:r>
            <a:r>
              <a:rPr lang="tr-TR" dirty="0"/>
              <a:t> </a:t>
            </a:r>
            <a:br>
              <a:rPr lang="tr-TR" dirty="0"/>
            </a:br>
            <a:endParaRPr lang="tr-TR" dirty="0"/>
          </a:p>
        </p:txBody>
      </p:sp>
    </p:spTree>
    <p:extLst>
      <p:ext uri="{BB962C8B-B14F-4D97-AF65-F5344CB8AC3E}">
        <p14:creationId xmlns:p14="http://schemas.microsoft.com/office/powerpoint/2010/main" val="170306660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989</TotalTime>
  <Words>2032</Words>
  <Application>Microsoft Office PowerPoint</Application>
  <PresentationFormat>Geniş ekran</PresentationFormat>
  <Paragraphs>186</Paragraphs>
  <Slides>22</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22</vt:i4>
      </vt:variant>
    </vt:vector>
  </HeadingPairs>
  <TitlesOfParts>
    <vt:vector size="29" baseType="lpstr">
      <vt:lpstr>Aptos</vt:lpstr>
      <vt:lpstr>Aptos Display</vt:lpstr>
      <vt:lpstr>Arial</vt:lpstr>
      <vt:lpstr>Cambria Math</vt:lpstr>
      <vt:lpstr>Symbol</vt:lpstr>
      <vt:lpstr>Times New Roman</vt:lpstr>
      <vt:lpstr>Office Teması</vt:lpstr>
      <vt:lpstr>Modern Mantık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müjdat güngör</dc:creator>
  <cp:lastModifiedBy>müjdat güngör</cp:lastModifiedBy>
  <cp:revision>6</cp:revision>
  <dcterms:created xsi:type="dcterms:W3CDTF">2025-03-11T06:22:47Z</dcterms:created>
  <dcterms:modified xsi:type="dcterms:W3CDTF">2025-03-23T19:50:14Z</dcterms:modified>
</cp:coreProperties>
</file>